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0"/>
  </p:notesMasterIdLst>
  <p:sldIdLst>
    <p:sldId id="256" r:id="rId6"/>
    <p:sldId id="637" r:id="rId7"/>
    <p:sldId id="502" r:id="rId8"/>
    <p:sldId id="284" r:id="rId9"/>
    <p:sldId id="641" r:id="rId10"/>
    <p:sldId id="630" r:id="rId11"/>
    <p:sldId id="268" r:id="rId12"/>
    <p:sldId id="314" r:id="rId13"/>
    <p:sldId id="285" r:id="rId14"/>
    <p:sldId id="632" r:id="rId15"/>
    <p:sldId id="664" r:id="rId16"/>
    <p:sldId id="665" r:id="rId17"/>
    <p:sldId id="666" r:id="rId18"/>
    <p:sldId id="491" r:id="rId19"/>
    <p:sldId id="623" r:id="rId20"/>
    <p:sldId id="642" r:id="rId21"/>
    <p:sldId id="300" r:id="rId22"/>
    <p:sldId id="291" r:id="rId23"/>
    <p:sldId id="648" r:id="rId24"/>
    <p:sldId id="646" r:id="rId25"/>
    <p:sldId id="658" r:id="rId26"/>
    <p:sldId id="667" r:id="rId27"/>
    <p:sldId id="654" r:id="rId28"/>
    <p:sldId id="662" r:id="rId29"/>
    <p:sldId id="668" r:id="rId30"/>
    <p:sldId id="643" r:id="rId31"/>
    <p:sldId id="305" r:id="rId32"/>
    <p:sldId id="655" r:id="rId33"/>
    <p:sldId id="644" r:id="rId34"/>
    <p:sldId id="260" r:id="rId35"/>
    <p:sldId id="263" r:id="rId36"/>
    <p:sldId id="653" r:id="rId37"/>
    <p:sldId id="656" r:id="rId38"/>
    <p:sldId id="293" r:id="rId39"/>
  </p:sldIdLst>
  <p:sldSz cx="12192000" cy="6858000"/>
  <p:notesSz cx="6858000" cy="9144000"/>
  <p:defaultTextStyle>
    <a:defPPr>
      <a:defRPr lang="fi-F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5192C-31C5-35F0-82F0-C4833392952D}" v="3" dt="2024-03-18T06:33:35.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5194" autoAdjust="0"/>
  </p:normalViewPr>
  <p:slideViewPr>
    <p:cSldViewPr snapToGrid="0">
      <p:cViewPr varScale="1">
        <p:scale>
          <a:sx n="97" d="100"/>
          <a:sy n="97" d="100"/>
        </p:scale>
        <p:origin x="1122" y="84"/>
      </p:cViewPr>
      <p:guideLst/>
    </p:cSldViewPr>
  </p:slideViewPr>
  <p:outlineViewPr>
    <p:cViewPr>
      <p:scale>
        <a:sx n="33" d="100"/>
        <a:sy n="33" d="100"/>
      </p:scale>
      <p:origin x="0" y="-3716"/>
    </p:cViewPr>
  </p:outlineViewPr>
  <p:notesTextViewPr>
    <p:cViewPr>
      <p:scale>
        <a:sx n="100" d="100"/>
        <a:sy n="100" d="100"/>
      </p:scale>
      <p:origin x="0" y="0"/>
    </p:cViewPr>
  </p:notesTextViewPr>
  <p:sorterViewPr>
    <p:cViewPr>
      <p:scale>
        <a:sx n="100" d="100"/>
        <a:sy n="100" d="100"/>
      </p:scale>
      <p:origin x="0" y="-1344"/>
    </p:cViewPr>
  </p:sorterViewPr>
  <p:notesViewPr>
    <p:cSldViewPr snapToGrid="0">
      <p:cViewPr varScale="1">
        <p:scale>
          <a:sx n="51" d="100"/>
          <a:sy n="51" d="100"/>
        </p:scale>
        <p:origin x="1836"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iha Toni (ELY)" userId="e36a7471-afd0-4f94-b183-d7328f6989d0" providerId="ADAL" clId="{97B4E9F1-F5F8-4F09-A43F-9EFBA50FECBB}"/>
    <pc:docChg chg="custSel addSld delSld modSld sldOrd">
      <pc:chgData name="Roiha Toni (ELY)" userId="e36a7471-afd0-4f94-b183-d7328f6989d0" providerId="ADAL" clId="{97B4E9F1-F5F8-4F09-A43F-9EFBA50FECBB}" dt="2024-03-01T10:56:26.540" v="478" actId="478"/>
      <pc:docMkLst>
        <pc:docMk/>
      </pc:docMkLst>
      <pc:sldChg chg="delSp mod">
        <pc:chgData name="Roiha Toni (ELY)" userId="e36a7471-afd0-4f94-b183-d7328f6989d0" providerId="ADAL" clId="{97B4E9F1-F5F8-4F09-A43F-9EFBA50FECBB}" dt="2024-03-01T10:56:26.540" v="478" actId="478"/>
        <pc:sldMkLst>
          <pc:docMk/>
          <pc:sldMk cId="0" sldId="260"/>
        </pc:sldMkLst>
        <pc:spChg chg="del">
          <ac:chgData name="Roiha Toni (ELY)" userId="e36a7471-afd0-4f94-b183-d7328f6989d0" providerId="ADAL" clId="{97B4E9F1-F5F8-4F09-A43F-9EFBA50FECBB}" dt="2024-03-01T10:56:26.540" v="478" actId="478"/>
          <ac:spMkLst>
            <pc:docMk/>
            <pc:sldMk cId="0" sldId="260"/>
            <ac:spMk id="162" creationId="{00000000-0000-0000-0000-000000000000}"/>
          </ac:spMkLst>
        </pc:spChg>
      </pc:sldChg>
      <pc:sldChg chg="delSp modSp add del mod setBg delDesignElem">
        <pc:chgData name="Roiha Toni (ELY)" userId="e36a7471-afd0-4f94-b183-d7328f6989d0" providerId="ADAL" clId="{97B4E9F1-F5F8-4F09-A43F-9EFBA50FECBB}" dt="2024-03-01T10:44:50.391" v="6" actId="1076"/>
        <pc:sldMkLst>
          <pc:docMk/>
          <pc:sldMk cId="678954967" sldId="305"/>
        </pc:sldMkLst>
        <pc:spChg chg="mod">
          <ac:chgData name="Roiha Toni (ELY)" userId="e36a7471-afd0-4f94-b183-d7328f6989d0" providerId="ADAL" clId="{97B4E9F1-F5F8-4F09-A43F-9EFBA50FECBB}" dt="2024-03-01T10:44:50.391" v="6" actId="1076"/>
          <ac:spMkLst>
            <pc:docMk/>
            <pc:sldMk cId="678954967" sldId="305"/>
            <ac:spMk id="2" creationId="{31C87834-9D07-16AB-B5E7-B413271EFD98}"/>
          </ac:spMkLst>
        </pc:spChg>
        <pc:spChg chg="mod">
          <ac:chgData name="Roiha Toni (ELY)" userId="e36a7471-afd0-4f94-b183-d7328f6989d0" providerId="ADAL" clId="{97B4E9F1-F5F8-4F09-A43F-9EFBA50FECBB}" dt="2024-03-01T10:44:26.058" v="3" actId="27636"/>
          <ac:spMkLst>
            <pc:docMk/>
            <pc:sldMk cId="678954967" sldId="305"/>
            <ac:spMk id="3" creationId="{B0F2FFFF-686B-1AED-0F0F-B0B774E307F4}"/>
          </ac:spMkLst>
        </pc:spChg>
        <pc:spChg chg="del">
          <ac:chgData name="Roiha Toni (ELY)" userId="e36a7471-afd0-4f94-b183-d7328f6989d0" providerId="ADAL" clId="{97B4E9F1-F5F8-4F09-A43F-9EFBA50FECBB}" dt="2024-03-01T10:44:26.024" v="2"/>
          <ac:spMkLst>
            <pc:docMk/>
            <pc:sldMk cId="678954967" sldId="305"/>
            <ac:spMk id="20" creationId="{231BF440-39FA-4087-84CC-2EEC0BBDAF29}"/>
          </ac:spMkLst>
        </pc:spChg>
        <pc:spChg chg="del">
          <ac:chgData name="Roiha Toni (ELY)" userId="e36a7471-afd0-4f94-b183-d7328f6989d0" providerId="ADAL" clId="{97B4E9F1-F5F8-4F09-A43F-9EFBA50FECBB}" dt="2024-03-01T10:44:26.024" v="2"/>
          <ac:spMkLst>
            <pc:docMk/>
            <pc:sldMk cId="678954967" sldId="305"/>
            <ac:spMk id="22" creationId="{F04E4CBA-303B-48BD-8451-C2701CB0EEBF}"/>
          </ac:spMkLst>
        </pc:spChg>
        <pc:spChg chg="del">
          <ac:chgData name="Roiha Toni (ELY)" userId="e36a7471-afd0-4f94-b183-d7328f6989d0" providerId="ADAL" clId="{97B4E9F1-F5F8-4F09-A43F-9EFBA50FECBB}" dt="2024-03-01T10:44:26.024" v="2"/>
          <ac:spMkLst>
            <pc:docMk/>
            <pc:sldMk cId="678954967" sldId="305"/>
            <ac:spMk id="24" creationId="{F6CA58B3-AFCC-4A40-9882-50D5080879B0}"/>
          </ac:spMkLst>
        </pc:spChg>
        <pc:spChg chg="del">
          <ac:chgData name="Roiha Toni (ELY)" userId="e36a7471-afd0-4f94-b183-d7328f6989d0" providerId="ADAL" clId="{97B4E9F1-F5F8-4F09-A43F-9EFBA50FECBB}" dt="2024-03-01T10:44:26.024" v="2"/>
          <ac:spMkLst>
            <pc:docMk/>
            <pc:sldMk cId="678954967" sldId="305"/>
            <ac:spMk id="26" creationId="{75C56826-D4E5-42ED-8529-079651CB3005}"/>
          </ac:spMkLst>
        </pc:spChg>
        <pc:spChg chg="del">
          <ac:chgData name="Roiha Toni (ELY)" userId="e36a7471-afd0-4f94-b183-d7328f6989d0" providerId="ADAL" clId="{97B4E9F1-F5F8-4F09-A43F-9EFBA50FECBB}" dt="2024-03-01T10:44:26.024" v="2"/>
          <ac:spMkLst>
            <pc:docMk/>
            <pc:sldMk cId="678954967" sldId="305"/>
            <ac:spMk id="28" creationId="{82095FCE-EF05-4443-B97A-85DEE3A5CA17}"/>
          </ac:spMkLst>
        </pc:spChg>
        <pc:spChg chg="del">
          <ac:chgData name="Roiha Toni (ELY)" userId="e36a7471-afd0-4f94-b183-d7328f6989d0" providerId="ADAL" clId="{97B4E9F1-F5F8-4F09-A43F-9EFBA50FECBB}" dt="2024-03-01T10:44:26.024" v="2"/>
          <ac:spMkLst>
            <pc:docMk/>
            <pc:sldMk cId="678954967" sldId="305"/>
            <ac:spMk id="30" creationId="{CA00AE6B-AA30-4CF8-BA6F-339B780AD76C}"/>
          </ac:spMkLst>
        </pc:spChg>
      </pc:sldChg>
      <pc:sldChg chg="ord">
        <pc:chgData name="Roiha Toni (ELY)" userId="e36a7471-afd0-4f94-b183-d7328f6989d0" providerId="ADAL" clId="{97B4E9F1-F5F8-4F09-A43F-9EFBA50FECBB}" dt="2024-03-01T10:44:28.141" v="5"/>
        <pc:sldMkLst>
          <pc:docMk/>
          <pc:sldMk cId="1195495983" sldId="644"/>
        </pc:sldMkLst>
      </pc:sldChg>
      <pc:sldChg chg="del">
        <pc:chgData name="Roiha Toni (ELY)" userId="e36a7471-afd0-4f94-b183-d7328f6989d0" providerId="ADAL" clId="{97B4E9F1-F5F8-4F09-A43F-9EFBA50FECBB}" dt="2024-03-01T10:44:13.769" v="0" actId="2696"/>
        <pc:sldMkLst>
          <pc:docMk/>
          <pc:sldMk cId="4123813824" sldId="651"/>
        </pc:sldMkLst>
      </pc:sldChg>
      <pc:sldChg chg="delSp modSp mod">
        <pc:chgData name="Roiha Toni (ELY)" userId="e36a7471-afd0-4f94-b183-d7328f6989d0" providerId="ADAL" clId="{97B4E9F1-F5F8-4F09-A43F-9EFBA50FECBB}" dt="2024-03-01T10:56:20.569" v="476" actId="478"/>
        <pc:sldMkLst>
          <pc:docMk/>
          <pc:sldMk cId="3079763353" sldId="653"/>
        </pc:sldMkLst>
        <pc:spChg chg="mod">
          <ac:chgData name="Roiha Toni (ELY)" userId="e36a7471-afd0-4f94-b183-d7328f6989d0" providerId="ADAL" clId="{97B4E9F1-F5F8-4F09-A43F-9EFBA50FECBB}" dt="2024-03-01T10:56:16.912" v="475" actId="113"/>
          <ac:spMkLst>
            <pc:docMk/>
            <pc:sldMk cId="3079763353" sldId="653"/>
            <ac:spMk id="3" creationId="{43F58B94-532E-B35C-F6E8-A4E09F952FCC}"/>
          </ac:spMkLst>
        </pc:spChg>
        <pc:spChg chg="del">
          <ac:chgData name="Roiha Toni (ELY)" userId="e36a7471-afd0-4f94-b183-d7328f6989d0" providerId="ADAL" clId="{97B4E9F1-F5F8-4F09-A43F-9EFBA50FECBB}" dt="2024-03-01T10:56:20.569" v="476" actId="478"/>
          <ac:spMkLst>
            <pc:docMk/>
            <pc:sldMk cId="3079763353" sldId="653"/>
            <ac:spMk id="204" creationId="{00000000-0000-0000-0000-000000000000}"/>
          </ac:spMkLst>
        </pc:spChg>
      </pc:sldChg>
      <pc:sldChg chg="modSp mod">
        <pc:chgData name="Roiha Toni (ELY)" userId="e36a7471-afd0-4f94-b183-d7328f6989d0" providerId="ADAL" clId="{97B4E9F1-F5F8-4F09-A43F-9EFBA50FECBB}" dt="2024-03-01T10:53:10.757" v="173" actId="20577"/>
        <pc:sldMkLst>
          <pc:docMk/>
          <pc:sldMk cId="1033277016" sldId="654"/>
        </pc:sldMkLst>
        <pc:spChg chg="mod">
          <ac:chgData name="Roiha Toni (ELY)" userId="e36a7471-afd0-4f94-b183-d7328f6989d0" providerId="ADAL" clId="{97B4E9F1-F5F8-4F09-A43F-9EFBA50FECBB}" dt="2024-03-01T10:53:10.757" v="173" actId="20577"/>
          <ac:spMkLst>
            <pc:docMk/>
            <pc:sldMk cId="1033277016" sldId="654"/>
            <ac:spMk id="3" creationId="{B0F2FFFF-686B-1AED-0F0F-B0B774E307F4}"/>
          </ac:spMkLst>
        </pc:spChg>
      </pc:sldChg>
      <pc:sldChg chg="modSp add del mod">
        <pc:chgData name="Roiha Toni (ELY)" userId="e36a7471-afd0-4f94-b183-d7328f6989d0" providerId="ADAL" clId="{97B4E9F1-F5F8-4F09-A43F-9EFBA50FECBB}" dt="2024-03-01T10:45:06.201" v="11" actId="1076"/>
        <pc:sldMkLst>
          <pc:docMk/>
          <pc:sldMk cId="2600873602" sldId="655"/>
        </pc:sldMkLst>
        <pc:spChg chg="mod">
          <ac:chgData name="Roiha Toni (ELY)" userId="e36a7471-afd0-4f94-b183-d7328f6989d0" providerId="ADAL" clId="{97B4E9F1-F5F8-4F09-A43F-9EFBA50FECBB}" dt="2024-03-01T10:45:06.201" v="11" actId="1076"/>
          <ac:spMkLst>
            <pc:docMk/>
            <pc:sldMk cId="2600873602" sldId="655"/>
            <ac:spMk id="2" creationId="{31C87834-9D07-16AB-B5E7-B413271EFD98}"/>
          </ac:spMkLst>
        </pc:spChg>
        <pc:spChg chg="mod">
          <ac:chgData name="Roiha Toni (ELY)" userId="e36a7471-afd0-4f94-b183-d7328f6989d0" providerId="ADAL" clId="{97B4E9F1-F5F8-4F09-A43F-9EFBA50FECBB}" dt="2024-03-01T10:45:03.758" v="10" actId="14100"/>
          <ac:spMkLst>
            <pc:docMk/>
            <pc:sldMk cId="2600873602" sldId="655"/>
            <ac:spMk id="3" creationId="{B0F2FFFF-686B-1AED-0F0F-B0B774E307F4}"/>
          </ac:spMkLst>
        </pc:spChg>
      </pc:sldChg>
      <pc:sldChg chg="delSp modSp mod">
        <pc:chgData name="Roiha Toni (ELY)" userId="e36a7471-afd0-4f94-b183-d7328f6989d0" providerId="ADAL" clId="{97B4E9F1-F5F8-4F09-A43F-9EFBA50FECBB}" dt="2024-03-01T10:56:22.673" v="477" actId="478"/>
        <pc:sldMkLst>
          <pc:docMk/>
          <pc:sldMk cId="1526839607" sldId="656"/>
        </pc:sldMkLst>
        <pc:spChg chg="mod">
          <ac:chgData name="Roiha Toni (ELY)" userId="e36a7471-afd0-4f94-b183-d7328f6989d0" providerId="ADAL" clId="{97B4E9F1-F5F8-4F09-A43F-9EFBA50FECBB}" dt="2024-03-01T10:56:06.707" v="474" actId="20577"/>
          <ac:spMkLst>
            <pc:docMk/>
            <pc:sldMk cId="1526839607" sldId="656"/>
            <ac:spMk id="3" creationId="{43F58B94-532E-B35C-F6E8-A4E09F952FCC}"/>
          </ac:spMkLst>
        </pc:spChg>
        <pc:spChg chg="del">
          <ac:chgData name="Roiha Toni (ELY)" userId="e36a7471-afd0-4f94-b183-d7328f6989d0" providerId="ADAL" clId="{97B4E9F1-F5F8-4F09-A43F-9EFBA50FECBB}" dt="2024-03-01T10:56:22.673" v="477" actId="478"/>
          <ac:spMkLst>
            <pc:docMk/>
            <pc:sldMk cId="1526839607" sldId="656"/>
            <ac:spMk id="204" creationId="{00000000-0000-0000-0000-000000000000}"/>
          </ac:spMkLst>
        </pc:spChg>
      </pc:sldChg>
    </pc:docChg>
  </pc:docChgLst>
  <pc:docChgLst>
    <pc:chgData name="Hämäläinen Lasse (ELY)" userId="S::lasse.hamalainen@ely-keskus.fi::a97e61f6-e1e2-4aa3-8657-525871cb0bf3" providerId="AD" clId="Web-{0AA5192C-31C5-35F0-82F0-C4833392952D}"/>
    <pc:docChg chg="modSld">
      <pc:chgData name="Hämäläinen Lasse (ELY)" userId="S::lasse.hamalainen@ely-keskus.fi::a97e61f6-e1e2-4aa3-8657-525871cb0bf3" providerId="AD" clId="Web-{0AA5192C-31C5-35F0-82F0-C4833392952D}" dt="2024-03-18T06:33:34.064" v="1" actId="20577"/>
      <pc:docMkLst>
        <pc:docMk/>
      </pc:docMkLst>
      <pc:sldChg chg="modSp">
        <pc:chgData name="Hämäläinen Lasse (ELY)" userId="S::lasse.hamalainen@ely-keskus.fi::a97e61f6-e1e2-4aa3-8657-525871cb0bf3" providerId="AD" clId="Web-{0AA5192C-31C5-35F0-82F0-C4833392952D}" dt="2024-03-18T06:33:34.064" v="1" actId="20577"/>
        <pc:sldMkLst>
          <pc:docMk/>
          <pc:sldMk cId="0" sldId="256"/>
        </pc:sldMkLst>
        <pc:spChg chg="mod">
          <ac:chgData name="Hämäläinen Lasse (ELY)" userId="S::lasse.hamalainen@ely-keskus.fi::a97e61f6-e1e2-4aa3-8657-525871cb0bf3" providerId="AD" clId="Web-{0AA5192C-31C5-35F0-82F0-C4833392952D}" dt="2024-03-18T06:33:34.064" v="1" actId="20577"/>
          <ac:spMkLst>
            <pc:docMk/>
            <pc:sldMk cId="0" sldId="256"/>
            <ac:spMk id="1433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265B36-40FE-46C0-86C5-BB0D5F24357E}" type="datetimeFigureOut">
              <a:rPr lang="fi-FI"/>
              <a:pPr>
                <a:defRPr/>
              </a:pPr>
              <a:t>17.3.2024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DC0304-00F6-444C-BA82-CC3F9F0F263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aimi.sharepoint.com/sites/tyotilat/ELY_Patorakenteet/ESA/Haapakosken%20voimalaitospato/Haapakosken%20voimalaitospato,%20haastattelulomake_18.9.2018.pdf?CT=1694761959557&amp;OR=Items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aimi.sharepoint.com/sites/tyotilat/ELY_Patorakenteet/ESA/Porsaskosken%20myllypato/Porsaskosken%20myllypato,%20haastattelulomake_28.6.2018.pdf?CT=1694762267453&amp;OR=ItemsView"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taimi.sharepoint.com/sites/tyotilat/ELY_Patorakenteet/ESA/Forms/Perusnkym.aspx?id=%2Fsites%2Ftyotilat%2FELY%5FPatorakenteet%2FESA%2FPyh%C3%A4luoman%20myllypato%2FPyh%C3%A4luoman%20myllypato%2C%20haastattelulomake%5F7%2E8%2E2019%2Epdf&amp;parent=%2Fsites%2Ftyotilat%2FELY%5FPatorakenteet%2FESA%2FPyh%C3%A4luoman%20myllypato&amp;OR=Teams%2DHL&amp;CT=1694761902444&amp;clickparams=eyJBcHBOYW1lIjoiVGVhbXMtRGVza3RvcCIsIkFwcFZlcnNpb24iOiIyNy8yMzA4MDQwODYzNiIsIkhhc0ZlZGVyYXRlZFVzZXIiOmZhbHNlfQ%3D%3D" TargetMode="External"/><Relationship Id="rId5" Type="http://schemas.openxmlformats.org/officeDocument/2006/relationships/hyperlink" Target="https://ahp2.ymparisto.fi/scripts/vesty/vesty.asp?Method=MAKESTRUCTUREFORM&amp;txtStructureId=8297" TargetMode="External"/><Relationship Id="rId4" Type="http://schemas.openxmlformats.org/officeDocument/2006/relationships/hyperlink" Target="https://ahp2.ymparisto.fi/scripts/Vesty/Vesty.asp?Method=MakeStructureForm&amp;txtStructureId=%277529%27&amp;txtNoLinks=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2</a:t>
            </a:fld>
            <a:endParaRPr lang="fi-FI"/>
          </a:p>
        </p:txBody>
      </p:sp>
    </p:spTree>
    <p:extLst>
      <p:ext uri="{BB962C8B-B14F-4D97-AF65-F5344CB8AC3E}">
        <p14:creationId xmlns:p14="http://schemas.microsoft.com/office/powerpoint/2010/main" val="145432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12</a:t>
            </a:fld>
            <a:endParaRPr lang="fi-FI"/>
          </a:p>
        </p:txBody>
      </p:sp>
    </p:spTree>
    <p:extLst>
      <p:ext uri="{BB962C8B-B14F-4D97-AF65-F5344CB8AC3E}">
        <p14:creationId xmlns:p14="http://schemas.microsoft.com/office/powerpoint/2010/main" val="241509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13</a:t>
            </a:fld>
            <a:endParaRPr lang="fi-FI"/>
          </a:p>
        </p:txBody>
      </p:sp>
    </p:spTree>
    <p:extLst>
      <p:ext uri="{BB962C8B-B14F-4D97-AF65-F5344CB8AC3E}">
        <p14:creationId xmlns:p14="http://schemas.microsoft.com/office/powerpoint/2010/main" val="173629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16</a:t>
            </a:fld>
            <a:endParaRPr lang="fi-FI"/>
          </a:p>
        </p:txBody>
      </p:sp>
    </p:spTree>
    <p:extLst>
      <p:ext uri="{BB962C8B-B14F-4D97-AF65-F5344CB8AC3E}">
        <p14:creationId xmlns:p14="http://schemas.microsoft.com/office/powerpoint/2010/main" val="3102512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u="sng" dirty="0"/>
              <a:t>Pieksänjärvi</a:t>
            </a:r>
          </a:p>
          <a:p>
            <a:r>
              <a:rPr lang="fi-FI" dirty="0"/>
              <a:t>-Pieksänjärvi-</a:t>
            </a:r>
            <a:r>
              <a:rPr lang="fi-FI" dirty="0" err="1"/>
              <a:t>Vangasniemi</a:t>
            </a:r>
            <a:r>
              <a:rPr lang="fi-FI" dirty="0"/>
              <a:t> osakaskunta perustettu 28.3.2023. Seuraavana osakaskuntien yhdistymishankkeita on suunnitteilla </a:t>
            </a:r>
            <a:r>
              <a:rPr lang="fi-FI" dirty="0" err="1"/>
              <a:t>Pyhityn</a:t>
            </a:r>
            <a:r>
              <a:rPr lang="fi-FI" dirty="0"/>
              <a:t> alueella.</a:t>
            </a:r>
          </a:p>
          <a:p>
            <a:r>
              <a:rPr lang="fi-FI" dirty="0"/>
              <a:t>-Pieksänjärven hoitokalastukset on kilpailutettu vuonna 2023. Kalastuksen olisi tarkoitus alkaa syksyllä 2023 ja jatkua toistaiseksi.</a:t>
            </a:r>
          </a:p>
          <a:p>
            <a:r>
              <a:rPr lang="fi-FI" dirty="0"/>
              <a:t>-Hapetus osana Pieksämäen veden lupavelvoitteita.</a:t>
            </a:r>
          </a:p>
          <a:p>
            <a:r>
              <a:rPr lang="fi-FI" dirty="0"/>
              <a:t>-Vehka- ja Uuhikunnostussuunnitelmat tehtynä – tarkemmat rakennesuunnitelmat myös valmiina – Tällä hetkellä menossa 1. vaihe toteutuksesta. Talven 2023-2024 aikana neuvottelut toteutuspaikasta.</a:t>
            </a:r>
          </a:p>
          <a:p>
            <a:r>
              <a:rPr lang="fi-FI" dirty="0"/>
              <a:t>-Kirkko-</a:t>
            </a:r>
            <a:r>
              <a:rPr lang="fi-FI" dirty="0" err="1"/>
              <a:t>Surnuin</a:t>
            </a:r>
            <a:r>
              <a:rPr lang="fi-FI" dirty="0"/>
              <a:t> ruoppaushanke on saanut </a:t>
            </a:r>
            <a:r>
              <a:rPr lang="fi-FI" dirty="0" err="1"/>
              <a:t>AVI:lta</a:t>
            </a:r>
            <a:r>
              <a:rPr lang="fi-FI" dirty="0"/>
              <a:t> luvan 27.4.2023. Hanke on aloitettava ja toteutettava 4 vuoden kuluessa päätöksen lainvoimaiseksi tulosta. </a:t>
            </a:r>
          </a:p>
          <a:p>
            <a:r>
              <a:rPr lang="fi-FI" dirty="0"/>
              <a:t>Hankkeessa tehdään ruoppauksia Pieksämäellä sijaitsevan Kirkko-</a:t>
            </a:r>
            <a:r>
              <a:rPr lang="fi-FI" dirty="0" err="1"/>
              <a:t>Surnuin</a:t>
            </a:r>
            <a:r>
              <a:rPr lang="fi-FI" dirty="0"/>
              <a:t> alueella. Ruoppausten tarkoituksena on parantaa linnuston pesimä- ja ruokailuympäristöjä ja ehkäistä lammen umpeen kasvamista.</a:t>
            </a:r>
          </a:p>
          <a:p>
            <a:r>
              <a:rPr lang="fi-FI" dirty="0"/>
              <a:t>-</a:t>
            </a:r>
            <a:r>
              <a:rPr lang="fi-FI" dirty="0" err="1"/>
              <a:t>Vangasjärvessä</a:t>
            </a:r>
            <a:r>
              <a:rPr lang="fi-FI" dirty="0"/>
              <a:t> on tehty hoitokalastusta vuonna 2018. </a:t>
            </a:r>
            <a:r>
              <a:rPr lang="fi-FI" b="1" dirty="0"/>
              <a:t>Tämänhetkisistä kalastuksista ei ole tietoa (Tero Nieminen).</a:t>
            </a:r>
          </a:p>
          <a:p>
            <a:r>
              <a:rPr lang="fi-FI" dirty="0"/>
              <a:t>-</a:t>
            </a:r>
            <a:r>
              <a:rPr lang="fi-FI" sz="1200" u="none" dirty="0"/>
              <a:t>Pieksänjärven valuma-alueen järvien niittotarveselvityksen edistymisestä ei ole tarkempaa tietoa. </a:t>
            </a:r>
            <a:endParaRPr lang="fi-FI" dirty="0"/>
          </a:p>
          <a:p>
            <a:r>
              <a:rPr lang="fi-FI" dirty="0"/>
              <a:t>-Kalatien tekeminen/Pohjapato Pieksänjärven </a:t>
            </a:r>
            <a:r>
              <a:rPr lang="fi-FI" dirty="0" err="1"/>
              <a:t>luusuaan</a:t>
            </a:r>
            <a:r>
              <a:rPr lang="fi-FI" dirty="0"/>
              <a:t> (</a:t>
            </a:r>
            <a:r>
              <a:rPr lang="fi-FI" dirty="0" err="1"/>
              <a:t>Pieksäjärven</a:t>
            </a:r>
            <a:r>
              <a:rPr lang="fi-FI" dirty="0"/>
              <a:t> säännöstelypadon korvaamiseksi pohjapadolla on tehty yleissuunnittelu sekä käynnistetty vesilupahakemuksen valmistelu).</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none" dirty="0"/>
              <a:t>-Omistajan kanssa käyty keskustelut (2018), mutta asia edennyt. </a:t>
            </a:r>
            <a:r>
              <a:rPr lang="fi-FI" dirty="0">
                <a:hlinkClick r:id="rId3"/>
              </a:rPr>
              <a:t>Haapakosken voimalaitospato, haastattelulomake_18.9.2018.pdf (sharepoint.com)</a:t>
            </a:r>
            <a:endParaRPr lang="fi-FI" sz="1200" u="non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20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none" dirty="0"/>
              <a:t>-</a:t>
            </a:r>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17</a:t>
            </a:fld>
            <a:endParaRPr lang="fi-FI"/>
          </a:p>
        </p:txBody>
      </p:sp>
    </p:spTree>
    <p:extLst>
      <p:ext uri="{BB962C8B-B14F-4D97-AF65-F5344CB8AC3E}">
        <p14:creationId xmlns:p14="http://schemas.microsoft.com/office/powerpoint/2010/main" val="427253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-Kyyveden alueelta Iso-Naakkiman vesiensuojeluhankkeen ja Niskakoskenjoen vesiensuojeluhankkeen. Molemmista hankkeista puuttuu vielä useita maanomistajasitoumuksia, joten vielä ei ole varmuutta saadaanko hankkeita valmiiksi</a:t>
            </a:r>
          </a:p>
          <a:p>
            <a:r>
              <a:rPr lang="fi-FI" dirty="0"/>
              <a:t>ajoissa. Näyttää myös siltä, että alustavasti suunnitelluista vesiensuojelurakenteista jää useita pois hankkeista, koska maanomistajat eivät lähde mukaan hankkeeseen.</a:t>
            </a:r>
          </a:p>
          <a:p>
            <a:r>
              <a:rPr lang="fi-FI" dirty="0"/>
              <a:t>-Lumo– ja RAE -hankekohteita on aikaisemmin toteutettu. Nykyisestä toteutustilanteesta.</a:t>
            </a:r>
          </a:p>
          <a:p>
            <a:r>
              <a:rPr lang="fi-FI" dirty="0"/>
              <a:t>-Heiniön esiselvitysvalmis. Osakaskunta tehnyt tämän lisäksi hoitokalastusta ja niittoa.</a:t>
            </a:r>
          </a:p>
          <a:p>
            <a:r>
              <a:rPr lang="fi-FI" dirty="0"/>
              <a:t>-Iso-</a:t>
            </a:r>
            <a:r>
              <a:rPr lang="fi-FI" dirty="0" err="1"/>
              <a:t>Nivun</a:t>
            </a:r>
            <a:r>
              <a:rPr lang="fi-FI" dirty="0"/>
              <a:t> kuormitusselvitys –hanke on päättymässä 2023. Tämän jälkeen toimenpiteiden toteuttamisesta ei ole vielä tietoa. </a:t>
            </a:r>
          </a:p>
          <a:p>
            <a:r>
              <a:rPr lang="fi-FI" dirty="0"/>
              <a:t>-Iso-</a:t>
            </a:r>
            <a:r>
              <a:rPr lang="fi-FI" dirty="0" err="1"/>
              <a:t>Perkai</a:t>
            </a:r>
            <a:r>
              <a:rPr lang="fi-FI" dirty="0"/>
              <a:t> kunnostussuunnittelu. v. 2014 koekalastuksen perusteella kalakannan rakenne vinoutunut, </a:t>
            </a:r>
          </a:p>
          <a:p>
            <a:r>
              <a:rPr lang="fi-FI" dirty="0"/>
              <a:t>soveltuu matalien vesien pyydyksille, mutta ei nuotalle.</a:t>
            </a:r>
          </a:p>
          <a:p>
            <a:r>
              <a:rPr lang="fi-FI" dirty="0"/>
              <a:t>-</a:t>
            </a:r>
            <a:r>
              <a:rPr lang="fi-FI" dirty="0" err="1"/>
              <a:t>Palokki</a:t>
            </a:r>
            <a:r>
              <a:rPr lang="fi-FI" dirty="0"/>
              <a:t>-Hako-palokin kunnostussuunnittelu. </a:t>
            </a:r>
          </a:p>
          <a:p>
            <a:r>
              <a:rPr lang="fi-FI" dirty="0"/>
              <a:t>Mahdollinen hoitokalastustarve todettu v. 2016 koekalastuksessa, mutta aineiston edustavuudessa ongelmia pienen verkkomäärän vuoksi.</a:t>
            </a:r>
          </a:p>
          <a:p>
            <a:endParaRPr lang="fi-FI" dirty="0"/>
          </a:p>
          <a:p>
            <a:r>
              <a:rPr lang="fi-FI" dirty="0"/>
              <a:t>-</a:t>
            </a:r>
            <a:r>
              <a:rPr lang="fi-FI" dirty="0" err="1"/>
              <a:t>Nykälänjoen</a:t>
            </a:r>
            <a:r>
              <a:rPr lang="fi-FI" dirty="0"/>
              <a:t> (Porsaskoski) kalatie hanke ei </a:t>
            </a:r>
            <a:r>
              <a:rPr lang="fi-FI" dirty="0" err="1"/>
              <a:t>ELY:n</a:t>
            </a:r>
            <a:r>
              <a:rPr lang="fi-FI" dirty="0"/>
              <a:t> tietojen perusteella edennyt. </a:t>
            </a:r>
            <a:r>
              <a:rPr lang="fi-FI" b="1" dirty="0"/>
              <a:t>Teemu Hentinen</a:t>
            </a:r>
          </a:p>
          <a:p>
            <a:r>
              <a:rPr lang="fi-FI" dirty="0">
                <a:hlinkClick r:id="rId3"/>
              </a:rPr>
              <a:t>Porsaskosken myllypato, haastattelulomake_28.6.2018.pdf (sharepoint.com)</a:t>
            </a:r>
            <a:endParaRPr lang="fi-FI" dirty="0"/>
          </a:p>
          <a:p>
            <a:r>
              <a:rPr lang="fi-FI" dirty="0">
                <a:hlinkClick r:id="rId4"/>
              </a:rPr>
              <a:t>Rakenteen tiedot (ymparisto.fi)</a:t>
            </a:r>
            <a:endParaRPr lang="fi-FI" dirty="0"/>
          </a:p>
          <a:p>
            <a:endParaRPr lang="fi-FI" b="1" dirty="0"/>
          </a:p>
          <a:p>
            <a:r>
              <a:rPr lang="fi-FI" dirty="0"/>
              <a:t>-Pyhäluoman vanhan myllypadon avaaminen. Ei ole tiedossa, että hanke olisi edennyt ainakaan Y-puolella. </a:t>
            </a:r>
            <a:r>
              <a:rPr lang="fi-FI" b="1" dirty="0"/>
              <a:t>Teemu Hentinen</a:t>
            </a:r>
          </a:p>
          <a:p>
            <a:r>
              <a:rPr lang="fi-FI" dirty="0">
                <a:hlinkClick r:id="rId5"/>
              </a:rPr>
              <a:t>Rakenteen tiedot (ymparisto.fi)</a:t>
            </a:r>
            <a:endParaRPr lang="fi-FI" dirty="0"/>
          </a:p>
          <a:p>
            <a:r>
              <a:rPr lang="fi-FI" dirty="0">
                <a:hlinkClick r:id="rId6"/>
              </a:rPr>
              <a:t>ELY Patorakenteet - Pyhäluoman myllypato, haastattelulomake_7.8.2019.pdf - Perusnäkymä (sharepoint.com)</a:t>
            </a:r>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18</a:t>
            </a:fld>
            <a:endParaRPr lang="fi-FI"/>
          </a:p>
        </p:txBody>
      </p:sp>
    </p:spTree>
    <p:extLst>
      <p:ext uri="{BB962C8B-B14F-4D97-AF65-F5344CB8AC3E}">
        <p14:creationId xmlns:p14="http://schemas.microsoft.com/office/powerpoint/2010/main" val="33945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-Kuinka neuvottelut seurakunnan kanssa edenneet?</a:t>
            </a:r>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20</a:t>
            </a:fld>
            <a:endParaRPr lang="fi-FI"/>
          </a:p>
        </p:txBody>
      </p:sp>
    </p:spTree>
    <p:extLst>
      <p:ext uri="{BB962C8B-B14F-4D97-AF65-F5344CB8AC3E}">
        <p14:creationId xmlns:p14="http://schemas.microsoft.com/office/powerpoint/2010/main" val="1264801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-Kuinka neuvottelut seurakunnan kanssa edenneet?</a:t>
            </a:r>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21</a:t>
            </a:fld>
            <a:endParaRPr lang="fi-FI"/>
          </a:p>
        </p:txBody>
      </p:sp>
    </p:spTree>
    <p:extLst>
      <p:ext uri="{BB962C8B-B14F-4D97-AF65-F5344CB8AC3E}">
        <p14:creationId xmlns:p14="http://schemas.microsoft.com/office/powerpoint/2010/main" val="162143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-Kuinka neuvottelut seurakunnan kanssa edenneet?</a:t>
            </a:r>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22</a:t>
            </a:fld>
            <a:endParaRPr lang="fi-FI"/>
          </a:p>
        </p:txBody>
      </p:sp>
    </p:spTree>
    <p:extLst>
      <p:ext uri="{BB962C8B-B14F-4D97-AF65-F5344CB8AC3E}">
        <p14:creationId xmlns:p14="http://schemas.microsoft.com/office/powerpoint/2010/main" val="347444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u="sng" dirty="0"/>
              <a:t>”Yhteenvetona voidaan todeta</a:t>
            </a:r>
            <a:r>
              <a:rPr lang="fi-FI" sz="1200" dirty="0"/>
              <a:t>, että </a:t>
            </a:r>
          </a:p>
          <a:p>
            <a:r>
              <a:rPr lang="fi-FI" sz="1200" dirty="0"/>
              <a:t>-Pieksänjärven tila on heikentynyt 2000-luvun alusta alkaen ja vesistöä voidaan pitää erittäin rehevänä.  </a:t>
            </a:r>
          </a:p>
          <a:p>
            <a:r>
              <a:rPr lang="fi-FI" sz="1200" dirty="0"/>
              <a:t>-Vesistön tilan parantamiseksi tulee tehdä toimenpiteitä. </a:t>
            </a:r>
          </a:p>
          <a:p>
            <a:r>
              <a:rPr lang="fi-FI" sz="1200" dirty="0"/>
              <a:t>-Pieksänjärven ilmastuksen osalta on esitetty, että hapetuksen lisäämistä ei tilanteesta huolimatta suositella, sillä vaikutus pohjanläheisen veden happitilanteeseen olisi hapetustehon lisäämiseen nähden pieni. </a:t>
            </a:r>
          </a:p>
          <a:p>
            <a:r>
              <a:rPr lang="fi-FI" sz="1200" dirty="0"/>
              <a:t>-Pieksänjärven tilan kohentamiseksi olisi suositeltavaa hoitokalastusten lisääminen, jolla on ollut aiemmin positiivinen vaikutus järven tilaan.</a:t>
            </a:r>
          </a:p>
          <a:p>
            <a:r>
              <a:rPr lang="fi-FI" sz="1200" dirty="0"/>
              <a:t>-Yksi vaihtoehto vaikuttaa Pieksänjärven tilaa olisi selvittää Vehka- ja Uuhilampien hapettaminen, jolla olisi ennalta arvioiden vaikutusta myös järven tilaan. Aluksi tulisi kartoittaa näiden lampien happi- ja ravinnetilannetta, ja tuloksista riippuen mahdollisesti suunnitella hapetus- tai ilmastuslaitteiden asentamista lampiin.</a:t>
            </a:r>
          </a:p>
          <a:p>
            <a:r>
              <a:rPr lang="fi-FI" sz="1200" dirty="0"/>
              <a:t>-Pieksänjärven ilmastuslaitteiden huolto on tärkeää ja ne tulee pitää toimintakuntoisina.”</a:t>
            </a:r>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23</a:t>
            </a:fld>
            <a:endParaRPr lang="fi-FI"/>
          </a:p>
        </p:txBody>
      </p:sp>
    </p:spTree>
    <p:extLst>
      <p:ext uri="{BB962C8B-B14F-4D97-AF65-F5344CB8AC3E}">
        <p14:creationId xmlns:p14="http://schemas.microsoft.com/office/powerpoint/2010/main" val="371628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Päivitä puhelimella missä tämän osalta mennään</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24</a:t>
            </a:fld>
            <a:endParaRPr lang="fi-FI"/>
          </a:p>
        </p:txBody>
      </p:sp>
    </p:spTree>
    <p:extLst>
      <p:ext uri="{BB962C8B-B14F-4D97-AF65-F5344CB8AC3E}">
        <p14:creationId xmlns:p14="http://schemas.microsoft.com/office/powerpoint/2010/main" val="682038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4</a:t>
            </a:fld>
            <a:endParaRPr lang="fi-FI"/>
          </a:p>
        </p:txBody>
      </p:sp>
    </p:spTree>
    <p:extLst>
      <p:ext uri="{BB962C8B-B14F-4D97-AF65-F5344CB8AC3E}">
        <p14:creationId xmlns:p14="http://schemas.microsoft.com/office/powerpoint/2010/main" val="3142833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Rutakonjoen</a:t>
            </a:r>
            <a:r>
              <a:rPr lang="fi-FI" dirty="0"/>
              <a:t> hanke toteutettu</a:t>
            </a:r>
          </a:p>
          <a:p>
            <a:r>
              <a:rPr lang="fi-FI" dirty="0"/>
              <a:t>Niskajoen hanke on ollut hankehaussa. Toteuttaja </a:t>
            </a:r>
            <a:r>
              <a:rPr lang="fi-FI" dirty="0" err="1"/>
              <a:t>valitta</a:t>
            </a:r>
            <a:r>
              <a:rPr lang="fi-FI" dirty="0"/>
              <a:t> kesä 2024.</a:t>
            </a:r>
          </a:p>
          <a:p>
            <a:r>
              <a:rPr lang="fi-FI" dirty="0"/>
              <a:t>Iso-Naakkima. Maansiirto Kohvakka. </a:t>
            </a:r>
          </a:p>
          <a:p>
            <a:endParaRPr lang="fi-FI" dirty="0"/>
          </a:p>
          <a:p>
            <a:r>
              <a:rPr lang="fi-FI" dirty="0"/>
              <a:t>Suunnittelu alkanut </a:t>
            </a:r>
            <a:r>
              <a:rPr lang="fi-FI" dirty="0" err="1"/>
              <a:t>Nylälänjoki</a:t>
            </a:r>
            <a:r>
              <a:rPr lang="fi-FI" dirty="0"/>
              <a:t>-Naarajoki.</a:t>
            </a:r>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25</a:t>
            </a:fld>
            <a:endParaRPr lang="fi-FI"/>
          </a:p>
        </p:txBody>
      </p:sp>
    </p:spTree>
    <p:extLst>
      <p:ext uri="{BB962C8B-B14F-4D97-AF65-F5344CB8AC3E}">
        <p14:creationId xmlns:p14="http://schemas.microsoft.com/office/powerpoint/2010/main" val="888417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26</a:t>
            </a:fld>
            <a:endParaRPr lang="fi-FI"/>
          </a:p>
        </p:txBody>
      </p:sp>
    </p:spTree>
    <p:extLst>
      <p:ext uri="{BB962C8B-B14F-4D97-AF65-F5344CB8AC3E}">
        <p14:creationId xmlns:p14="http://schemas.microsoft.com/office/powerpoint/2010/main" val="118167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27</a:t>
            </a:fld>
            <a:endParaRPr lang="fi-FI"/>
          </a:p>
        </p:txBody>
      </p:sp>
    </p:spTree>
    <p:extLst>
      <p:ext uri="{BB962C8B-B14F-4D97-AF65-F5344CB8AC3E}">
        <p14:creationId xmlns:p14="http://schemas.microsoft.com/office/powerpoint/2010/main" val="15883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28</a:t>
            </a:fld>
            <a:endParaRPr lang="fi-FI"/>
          </a:p>
        </p:txBody>
      </p:sp>
    </p:spTree>
    <p:extLst>
      <p:ext uri="{BB962C8B-B14F-4D97-AF65-F5344CB8AC3E}">
        <p14:creationId xmlns:p14="http://schemas.microsoft.com/office/powerpoint/2010/main" val="2884374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29</a:t>
            </a:fld>
            <a:endParaRPr lang="fi-FI"/>
          </a:p>
        </p:txBody>
      </p:sp>
    </p:spTree>
    <p:extLst>
      <p:ext uri="{BB962C8B-B14F-4D97-AF65-F5344CB8AC3E}">
        <p14:creationId xmlns:p14="http://schemas.microsoft.com/office/powerpoint/2010/main" val="4239296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Virmasjoki</a:t>
            </a:r>
            <a:r>
              <a:rPr lang="fi-FI" dirty="0"/>
              <a:t> yleissuunnitelma valmistunut 2022. </a:t>
            </a:r>
          </a:p>
          <a:p>
            <a:r>
              <a:rPr lang="fi-FI" dirty="0"/>
              <a:t>Tällä hetkellä yritetään edistää mahdollisesti yhteistyö sopimuksen kautta.</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30</a:t>
            </a:fld>
            <a:endParaRPr lang="fi-FI"/>
          </a:p>
        </p:txBody>
      </p:sp>
    </p:spTree>
    <p:extLst>
      <p:ext uri="{BB962C8B-B14F-4D97-AF65-F5344CB8AC3E}">
        <p14:creationId xmlns:p14="http://schemas.microsoft.com/office/powerpoint/2010/main" val="1143745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Längelmäen joesta yleissuunnitelma valmistunut 2022. Vedenkorkeus havainnointi puutteita hankkeen jatkoa ajatellen. </a:t>
            </a:r>
          </a:p>
          <a:p>
            <a:r>
              <a:rPr lang="fi-FI" dirty="0"/>
              <a:t>Vedenkorkeus havainnointi (asteikkolevy) käynnistetty 09/2023.</a:t>
            </a:r>
          </a:p>
          <a:p>
            <a:endParaRPr lang="fi-FI" dirty="0"/>
          </a:p>
          <a:p>
            <a:r>
              <a:rPr lang="fi-FI" dirty="0"/>
              <a:t>Muuten ei itsellä jatkosta tietoa?</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31</a:t>
            </a:fld>
            <a:endParaRPr lang="fi-FI"/>
          </a:p>
        </p:txBody>
      </p:sp>
    </p:spTree>
    <p:extLst>
      <p:ext uri="{BB962C8B-B14F-4D97-AF65-F5344CB8AC3E}">
        <p14:creationId xmlns:p14="http://schemas.microsoft.com/office/powerpoint/2010/main" val="1591140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a:t>-Kalatien tekeminen/Pohjapato Pieksänjärven luusuaan (Pieksäjärven säännöstelypadon korvaamiseksi pohjapadolla on tehty yleissuunnittelu sekä käynnistetty vesilupahakemuksen valmistelu).</a:t>
            </a:r>
          </a:p>
          <a:p>
            <a:endParaRPr lang="fi-FI"/>
          </a:p>
          <a:p>
            <a:r>
              <a:rPr lang="fi-FI"/>
              <a:t>-Mitäs kuulumisia esittelytilaisuudesta?</a:t>
            </a:r>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32</a:t>
            </a:fld>
            <a:endParaRPr lang="fi-FI"/>
          </a:p>
        </p:txBody>
      </p:sp>
    </p:spTree>
    <p:extLst>
      <p:ext uri="{BB962C8B-B14F-4D97-AF65-F5344CB8AC3E}">
        <p14:creationId xmlns:p14="http://schemas.microsoft.com/office/powerpoint/2010/main" val="1082660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-Onko tämä edennyt?</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33</a:t>
            </a:fld>
            <a:endParaRPr lang="fi-FI"/>
          </a:p>
        </p:txBody>
      </p:sp>
    </p:spTree>
    <p:extLst>
      <p:ext uri="{BB962C8B-B14F-4D97-AF65-F5344CB8AC3E}">
        <p14:creationId xmlns:p14="http://schemas.microsoft.com/office/powerpoint/2010/main" val="137674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5</a:t>
            </a:fld>
            <a:endParaRPr lang="fi-FI"/>
          </a:p>
        </p:txBody>
      </p:sp>
    </p:spTree>
    <p:extLst>
      <p:ext uri="{BB962C8B-B14F-4D97-AF65-F5344CB8AC3E}">
        <p14:creationId xmlns:p14="http://schemas.microsoft.com/office/powerpoint/2010/main" val="44034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i-FI" dirty="0">
              <a:solidFill>
                <a:schemeClr val="tx1">
                  <a:lumMod val="50000"/>
                </a:schemeClr>
              </a:solidFill>
            </a:endParaRP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6</a:t>
            </a:fld>
            <a:endParaRPr lang="fi-FI"/>
          </a:p>
        </p:txBody>
      </p:sp>
    </p:spTree>
    <p:extLst>
      <p:ext uri="{BB962C8B-B14F-4D97-AF65-F5344CB8AC3E}">
        <p14:creationId xmlns:p14="http://schemas.microsoft.com/office/powerpoint/2010/main" val="93085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900" b="1" dirty="0"/>
              <a:t>Miksi valuma-aluelähtöinen vesienhallinta on tärkeää?</a:t>
            </a:r>
            <a:endParaRPr lang="fi-FI" sz="900" dirty="0"/>
          </a:p>
          <a:p>
            <a:endParaRPr lang="fi-FI"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Vesien tilan parantaminen tulee lähteä valuma-alueelta.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Pitää tunnistaa kuormituslähteet ja paneutua keinoihin, joilla voidaan parhaiten estää kuormituksen päätyminen vesistöihin.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Keskitytään hoitamaan syitä oireiden sijaan.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Ulkoisen kuormituksen vähentäminen tulee aina olla  ensisijainen tehtävä kun KAIKKIEN vesien tilaa parannetaan. Joet, järvet, purot, meret.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900" dirty="0"/>
          </a:p>
          <a:p>
            <a:r>
              <a:rPr lang="fi-FI" sz="900" dirty="0"/>
              <a:t>Kuormituksen hallinnan lisäksi hallitaan vesimääriä valuma-alueella </a:t>
            </a:r>
          </a:p>
          <a:p>
            <a:pPr marL="171450" indent="-171450">
              <a:buFont typeface="Arial" panose="020B0604020202020204" pitchFamily="34" charset="0"/>
              <a:buChar char="•"/>
            </a:pPr>
            <a:r>
              <a:rPr lang="fi-FI" sz="900" dirty="0"/>
              <a:t>pyritään hillitsemään lisääntyvien sateiden aiheuttamia tulvahaittoja, talvitulvia ja hulevesitulvia valuma-alueella ja </a:t>
            </a:r>
          </a:p>
          <a:p>
            <a:pPr marL="171450" indent="-171450">
              <a:buFont typeface="Arial" panose="020B0604020202020204" pitchFamily="34" charset="0"/>
              <a:buChar char="•"/>
            </a:pPr>
            <a:r>
              <a:rPr lang="fi-FI" sz="900" dirty="0"/>
              <a:t>varautumaan kuivuusjaksoihin pidättämällä vettä valuma-alueella hallitusti niin, että voidaan varmistaa veden saanti kuivina aikoina huomioiden sekä yläjuoksu että alajuoksu.  </a:t>
            </a:r>
          </a:p>
          <a:p>
            <a:endParaRPr lang="fi-FI" sz="900" dirty="0"/>
          </a:p>
          <a:p>
            <a:r>
              <a:rPr lang="fi-FI" sz="900" dirty="0"/>
              <a:t>Valuma-aluelähtöisellä vesienhallinnalla tarkoitetaan sitä, että </a:t>
            </a:r>
          </a:p>
          <a:p>
            <a:pPr marL="171450" indent="-171450">
              <a:buFont typeface="Arial" panose="020B0604020202020204" pitchFamily="34" charset="0"/>
              <a:buChar char="•"/>
            </a:pPr>
            <a:r>
              <a:rPr lang="fi-FI" sz="900" dirty="0"/>
              <a:t>suunnittelu ja valitut toimenpiteet huomioivat valuma-alueen tarpeet ja ominaisuudet. </a:t>
            </a:r>
          </a:p>
          <a:p>
            <a:pPr marL="171450" indent="-171450">
              <a:buFont typeface="Arial" panose="020B0604020202020204" pitchFamily="34" charset="0"/>
              <a:buChar char="•"/>
            </a:pPr>
            <a:r>
              <a:rPr lang="fi-FI" sz="900" dirty="0"/>
              <a:t>Jokainen valuma-alue on erilainen ja vaatii valuma-aluekohtaisen suunnitteluna ja sen perusteella tarkasti valitut toimenpiteet. </a:t>
            </a:r>
          </a:p>
          <a:p>
            <a:pPr marL="171450" indent="-171450">
              <a:buFont typeface="Arial" panose="020B0604020202020204" pitchFamily="34" charset="0"/>
              <a:buChar char="•"/>
            </a:pPr>
            <a:r>
              <a:rPr lang="fi-FI" sz="900" dirty="0"/>
              <a:t>Tavoitteena on, että toteutettavista toimenpiteistä muodostuu kokonaisuus, jonka avulla saadaan vesien tilaan vaikuttavia toimenpiteitä niin, että maa ja metsätalouden toimintaedellytykset säilyvät ja paranevat. </a:t>
            </a:r>
          </a:p>
        </p:txBody>
      </p:sp>
      <p:sp>
        <p:nvSpPr>
          <p:cNvPr id="4" name="Dian numeron paikkamerkki 3"/>
          <p:cNvSpPr>
            <a:spLocks noGrp="1"/>
          </p:cNvSpPr>
          <p:nvPr>
            <p:ph type="sldNum" sz="quarter" idx="5"/>
          </p:nvPr>
        </p:nvSpPr>
        <p:spPr/>
        <p:txBody>
          <a:bodyPr/>
          <a:lstStyle/>
          <a:p>
            <a:fld id="{703F6DF6-B26D-D046-A02C-7D3ED6D01DCC}" type="slidenum">
              <a:rPr lang="fi-FI" smtClean="0"/>
              <a:t>7</a:t>
            </a:fld>
            <a:endParaRPr lang="fi-FI"/>
          </a:p>
        </p:txBody>
      </p:sp>
    </p:spTree>
    <p:extLst>
      <p:ext uri="{BB962C8B-B14F-4D97-AF65-F5344CB8AC3E}">
        <p14:creationId xmlns:p14="http://schemas.microsoft.com/office/powerpoint/2010/main" val="1885080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200" dirty="0"/>
              <a:t>Valuma-aluelähtöisen vesienhallinnan kehittäminen</a:t>
            </a:r>
          </a:p>
          <a:p>
            <a:pPr lvl="0"/>
            <a:endParaRPr lang="fi-FI" sz="1200" b="1" i="0" dirty="0">
              <a:solidFill>
                <a:schemeClr val="tx2">
                  <a:lumMod val="50000"/>
                </a:schemeClr>
              </a:solidFill>
            </a:endParaRPr>
          </a:p>
          <a:p>
            <a:pPr marL="342900" indent="-342900">
              <a:buFont typeface="Arial" panose="020B0604020202020204" pitchFamily="34" charset="0"/>
              <a:buChar char="•"/>
            </a:pPr>
            <a:r>
              <a:rPr lang="fi-FI" sz="2400" dirty="0"/>
              <a:t>Käynnistetty neljä </a:t>
            </a:r>
            <a:r>
              <a:rPr lang="fi-FI" sz="2400" b="1" dirty="0"/>
              <a:t>valuma-aluepilottia</a:t>
            </a:r>
            <a:r>
              <a:rPr lang="fi-FI" sz="2400" dirty="0"/>
              <a:t> eri puolille Suomea, yhteensä 1 milj. euroa (2022–2024)</a:t>
            </a:r>
          </a:p>
          <a:p>
            <a:pPr marL="342900" indent="-342900">
              <a:buFont typeface="Arial" panose="020B0604020202020204" pitchFamily="34" charset="0"/>
              <a:buChar char="•"/>
            </a:pPr>
            <a:r>
              <a:rPr lang="fi-FI" sz="2400" dirty="0"/>
              <a:t>Lisätään ja kehitetään valuma-aluelähtöistä vesienhallintaa</a:t>
            </a:r>
          </a:p>
          <a:p>
            <a:pPr marL="342900" indent="-342900">
              <a:buFont typeface="Arial" panose="020B0604020202020204" pitchFamily="34" charset="0"/>
              <a:buChar char="•"/>
            </a:pPr>
            <a:r>
              <a:rPr lang="fi-FI" sz="2400" dirty="0"/>
              <a:t>Saadaan konkreettisia maa- ja metsätalouden vesienhallinnan esimerkkejä eri puolille Suomea</a:t>
            </a:r>
          </a:p>
          <a:p>
            <a:pPr marL="342900" indent="-342900">
              <a:buFont typeface="Arial" panose="020B0604020202020204" pitchFamily="34" charset="0"/>
              <a:buChar char="•"/>
            </a:pPr>
            <a:r>
              <a:rPr lang="fi-FI" sz="2400" dirty="0"/>
              <a:t>Haetaan ratkaisuja tunnistettuihin valuma-aluelähtöisen vesienhallinnan pullonkauloihin ja haasteisiin sekä erityisteemoihin</a:t>
            </a:r>
          </a:p>
          <a:p>
            <a:pPr marL="342900" indent="-342900">
              <a:buFont typeface="Arial" panose="020B0604020202020204" pitchFamily="34" charset="0"/>
              <a:buChar char="•"/>
            </a:pPr>
            <a:r>
              <a:rPr lang="fi-FI" sz="2400" dirty="0"/>
              <a:t>SYKE on mukana kaikissa piloteissa, etenkin seurannan suunnittelussa ja toteutuksessa</a:t>
            </a:r>
          </a:p>
          <a:p>
            <a:pPr lvl="0"/>
            <a:endParaRPr lang="fi-FI" sz="1200" b="1" i="0" dirty="0">
              <a:solidFill>
                <a:schemeClr val="tx2">
                  <a:lumMod val="50000"/>
                </a:schemeClr>
              </a:solidFill>
            </a:endParaRPr>
          </a:p>
          <a:p>
            <a:pPr lvl="0"/>
            <a:endParaRPr lang="en-US" sz="1200" b="1" i="0" dirty="0">
              <a:solidFill>
                <a:schemeClr val="tx2">
                  <a:lumMod val="50000"/>
                </a:schemeClr>
              </a:solidFill>
            </a:endParaRPr>
          </a:p>
          <a:p>
            <a:pPr lvl="0"/>
            <a:r>
              <a:rPr lang="en-US" sz="1200" b="1" i="0" dirty="0" err="1">
                <a:solidFill>
                  <a:schemeClr val="tx2">
                    <a:lumMod val="50000"/>
                  </a:schemeClr>
                </a:solidFill>
              </a:rPr>
              <a:t>Kyyveden</a:t>
            </a:r>
            <a:r>
              <a:rPr lang="en-US" sz="1200" b="1" i="0" dirty="0">
                <a:solidFill>
                  <a:schemeClr val="tx2">
                    <a:lumMod val="50000"/>
                  </a:schemeClr>
                </a:solidFill>
              </a:rPr>
              <a:t> </a:t>
            </a:r>
            <a:r>
              <a:rPr lang="en-US" sz="1200" b="1" i="0" dirty="0" err="1">
                <a:solidFill>
                  <a:schemeClr val="tx2">
                    <a:lumMod val="50000"/>
                  </a:schemeClr>
                </a:solidFill>
              </a:rPr>
              <a:t>valuma-aluetalkkari</a:t>
            </a:r>
            <a:endParaRPr lang="en-US" sz="1200" b="1" i="0" dirty="0">
              <a:solidFill>
                <a:schemeClr val="tx2">
                  <a:lumMod val="50000"/>
                </a:schemeClr>
              </a:solidFill>
            </a:endParaRPr>
          </a:p>
          <a:p>
            <a:pPr marL="171450" lvl="0" indent="-171450">
              <a:buFont typeface="Arial" panose="020B0604020202020204" pitchFamily="34" charset="0"/>
              <a:buChar char="•"/>
            </a:pPr>
            <a:r>
              <a:rPr lang="fi-FI" sz="1200" b="0" i="0" dirty="0">
                <a:solidFill>
                  <a:schemeClr val="tx2">
                    <a:lumMod val="50000"/>
                  </a:schemeClr>
                </a:solidFill>
              </a:rPr>
              <a:t>Valuma-aluelähtöisen vesienhallinnan koordinoinnin kehittäminen (Etelä-Savo)</a:t>
            </a:r>
            <a:endParaRPr lang="en-US" sz="1200" b="0" i="0" dirty="0">
              <a:solidFill>
                <a:schemeClr val="tx2">
                  <a:lumMod val="50000"/>
                </a:schemeClr>
              </a:solidFill>
            </a:endParaRPr>
          </a:p>
          <a:p>
            <a:endParaRPr lang="en-US" sz="1200" dirty="0"/>
          </a:p>
          <a:p>
            <a:pPr lvl="0"/>
            <a:r>
              <a:rPr lang="fi-FI" sz="1200" b="1" dirty="0">
                <a:solidFill>
                  <a:schemeClr val="tx2">
                    <a:lumMod val="50000"/>
                  </a:schemeClr>
                </a:solidFill>
              </a:rPr>
              <a:t>Espoon Pitkäjärven valuma-alueen vesienhallintasuunnitelma ja kuntien yhteistyön kehittäminen maa- ja metsätalouden sekä kaupunkien valumavesien hallinnassa </a:t>
            </a:r>
          </a:p>
          <a:p>
            <a:pPr marL="171450" lvl="0" indent="-171450">
              <a:buFont typeface="Arial" panose="020B0604020202020204" pitchFamily="34" charset="0"/>
              <a:buChar char="•"/>
            </a:pPr>
            <a:r>
              <a:rPr lang="fi-FI" sz="1200" b="0" i="0" dirty="0">
                <a:solidFill>
                  <a:schemeClr val="tx2">
                    <a:lumMod val="50000"/>
                  </a:schemeClr>
                </a:solidFill>
              </a:rPr>
              <a:t>Rakennetun ympäristön maankäytön ja maa- ja metsätalouden vesienhallinnan kehittäminen ja yhteensovittaminen luonnonmukaisin menetelmin (Uusimaa)</a:t>
            </a:r>
          </a:p>
          <a:p>
            <a:pPr lvl="0"/>
            <a:endParaRPr lang="fi-FI" sz="1200" b="1" dirty="0">
              <a:solidFill>
                <a:schemeClr val="tx2">
                  <a:lumMod val="50000"/>
                </a:schemeClr>
              </a:solidFill>
            </a:endParaRPr>
          </a:p>
          <a:p>
            <a:pPr lvl="0"/>
            <a:r>
              <a:rPr lang="fi-FI" sz="1200" b="1" dirty="0">
                <a:solidFill>
                  <a:schemeClr val="tx2">
                    <a:lumMod val="50000"/>
                  </a:schemeClr>
                </a:solidFill>
              </a:rPr>
              <a:t>Valuma-aluetason vesienhallinnalla kuivuusriskien hallintaa Paattistenjoella </a:t>
            </a:r>
          </a:p>
          <a:p>
            <a:pPr marL="171450" lvl="0" indent="-171450">
              <a:buFont typeface="Arial" panose="020B0604020202020204" pitchFamily="34" charset="0"/>
              <a:buChar char="•"/>
            </a:pPr>
            <a:r>
              <a:rPr lang="fi-FI" sz="1200" b="0" i="0" dirty="0">
                <a:solidFill>
                  <a:schemeClr val="tx2">
                    <a:lumMod val="50000"/>
                  </a:schemeClr>
                </a:solidFill>
              </a:rPr>
              <a:t>Kuivuusriskienhallinta kestävällä valuma-aluelähtöisellä vesienhallinnalla (Varsinais-Suomi)</a:t>
            </a:r>
          </a:p>
          <a:p>
            <a:pPr lvl="0"/>
            <a:endParaRPr lang="fi-FI" sz="1200" b="0" i="0" dirty="0">
              <a:solidFill>
                <a:schemeClr val="tx2">
                  <a:lumMod val="50000"/>
                </a:schemeClr>
              </a:solidFill>
            </a:endParaRPr>
          </a:p>
          <a:p>
            <a:pPr lvl="0"/>
            <a:r>
              <a:rPr lang="fi-FI" sz="1200" b="1" dirty="0" err="1">
                <a:solidFill>
                  <a:schemeClr val="tx2">
                    <a:lumMod val="50000"/>
                  </a:schemeClr>
                </a:solidFill>
              </a:rPr>
              <a:t>Kovesjoen</a:t>
            </a:r>
            <a:r>
              <a:rPr lang="fi-FI" sz="1200" b="1" dirty="0">
                <a:solidFill>
                  <a:schemeClr val="tx2">
                    <a:lumMod val="50000"/>
                  </a:schemeClr>
                </a:solidFill>
              </a:rPr>
              <a:t> vesistöalueella turvemaavalta</a:t>
            </a:r>
          </a:p>
          <a:p>
            <a:pPr marL="171450" lvl="0" indent="-171450">
              <a:buFont typeface="Arial" panose="020B0604020202020204" pitchFamily="34" charset="0"/>
              <a:buChar char="•"/>
            </a:pPr>
            <a:r>
              <a:rPr lang="fi-FI" sz="1200" b="0" dirty="0">
                <a:solidFill>
                  <a:schemeClr val="tx2">
                    <a:lumMod val="50000"/>
                  </a:schemeClr>
                </a:solidFill>
              </a:rPr>
              <a:t>Suunnittelusta toteutukseen turvemaavaltaisella valuma-alueella (Pirkanmaa)</a:t>
            </a:r>
          </a:p>
          <a:p>
            <a:pPr lvl="0"/>
            <a:endParaRPr lang="fi-FI" sz="1200" b="0" dirty="0">
              <a:solidFill>
                <a:schemeClr val="tx2">
                  <a:lumMod val="50000"/>
                </a:schemeClr>
              </a:solidFill>
            </a:endParaRPr>
          </a:p>
          <a:p>
            <a:pPr lvl="0"/>
            <a:endParaRPr lang="fi-FI" sz="1200" b="0" dirty="0">
              <a:solidFill>
                <a:schemeClr val="tx2">
                  <a:lumMod val="50000"/>
                </a:schemeClr>
              </a:solidFill>
            </a:endParaRPr>
          </a:p>
          <a:p>
            <a:pPr marL="342900" indent="-342900">
              <a:buFont typeface="+mj-lt"/>
              <a:buAutoNum type="arabicPeriod"/>
            </a:pPr>
            <a:r>
              <a:rPr lang="fi-FI" sz="1200" strike="sngStrike" dirty="0">
                <a:cs typeface="Calibri" panose="020F0502020204030204" pitchFamily="34" charset="0"/>
              </a:rPr>
              <a:t>Työkalujen käyttöönoton edistäminen </a:t>
            </a:r>
          </a:p>
          <a:p>
            <a:pPr marL="342900" indent="-342900">
              <a:buFont typeface="+mj-lt"/>
              <a:buAutoNum type="arabicPeriod"/>
            </a:pPr>
            <a:r>
              <a:rPr lang="fi-FI" sz="1200" strike="sngStrike" dirty="0">
                <a:cs typeface="Calibri" panose="020F0502020204030204" pitchFamily="34" charset="0"/>
              </a:rPr>
              <a:t>Rahoitusmallin / palvelupolun tarkastelu</a:t>
            </a:r>
          </a:p>
          <a:p>
            <a:pPr marL="342900" indent="-342900">
              <a:buFont typeface="+mj-lt"/>
              <a:buAutoNum type="arabicPeriod"/>
            </a:pPr>
            <a:r>
              <a:rPr lang="fi-FI" sz="1200" strike="sngStrike" dirty="0">
                <a:cs typeface="Calibri" panose="020F0502020204030204" pitchFamily="34" charset="0"/>
              </a:rPr>
              <a:t>Suunnittelijoiden ja urakoitsijoiden listaaminen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i-FI" sz="1200" strike="sngStrike" dirty="0">
                <a:cs typeface="Calibri" panose="020F0502020204030204" pitchFamily="34" charset="0"/>
              </a:rPr>
              <a:t>Parhaat käytännöt maanomistajien aktivointiin, motivointiin, tavoittamiseen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i-FI" sz="1200" strike="sngStrike" dirty="0">
                <a:cs typeface="Calibri" panose="020F0502020204030204" pitchFamily="34" charset="0"/>
              </a:rPr>
              <a:t>Verkostotoiminnan tukeminen ja eri toimijatasojen yhteistyön kehittäminen </a:t>
            </a:r>
          </a:p>
          <a:p>
            <a:endParaRPr lang="fi-FI" dirty="0"/>
          </a:p>
        </p:txBody>
      </p:sp>
      <p:sp>
        <p:nvSpPr>
          <p:cNvPr id="4" name="Dian numeron paikkamerkki 3"/>
          <p:cNvSpPr>
            <a:spLocks noGrp="1"/>
          </p:cNvSpPr>
          <p:nvPr>
            <p:ph type="sldNum" sz="quarter" idx="5"/>
          </p:nvPr>
        </p:nvSpPr>
        <p:spPr/>
        <p:txBody>
          <a:bodyPr/>
          <a:lstStyle/>
          <a:p>
            <a:fld id="{703F6DF6-B26D-D046-A02C-7D3ED6D01DCC}" type="slidenum">
              <a:rPr lang="fi-FI" smtClean="0"/>
              <a:t>8</a:t>
            </a:fld>
            <a:endParaRPr lang="fi-FI"/>
          </a:p>
        </p:txBody>
      </p:sp>
    </p:spTree>
    <p:extLst>
      <p:ext uri="{BB962C8B-B14F-4D97-AF65-F5344CB8AC3E}">
        <p14:creationId xmlns:p14="http://schemas.microsoft.com/office/powerpoint/2010/main" val="304052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FI" sz="1400" dirty="0"/>
              <a:t>Tuotokset</a:t>
            </a:r>
          </a:p>
          <a:p>
            <a:pPr marL="228600" indent="-228600">
              <a:buFont typeface="+mj-lt"/>
              <a:buAutoNum type="arabicPeriod"/>
            </a:pPr>
            <a:r>
              <a:rPr lang="fi-FI" sz="1200" dirty="0"/>
              <a:t>Toiminnan kuvaus, skaalattavuus, monistettavuus ja arvio hyödyistä </a:t>
            </a:r>
          </a:p>
          <a:p>
            <a:pPr lvl="1"/>
            <a:r>
              <a:rPr lang="fi-FI" sz="1200" dirty="0"/>
              <a:t>Kuvaus valuma-aluetalkkarin toiminnasta, tehtäväkentästä, kontaktien määristä, toimenpiteiden etenemisestä, parhaista käytännöistä</a:t>
            </a:r>
          </a:p>
          <a:p>
            <a:pPr lvl="1"/>
            <a:r>
              <a:rPr lang="fi-FI" sz="1200" dirty="0"/>
              <a:t>Miten toteutuksia tulee priorisoida ja kenen se tulee tehdä </a:t>
            </a:r>
          </a:p>
          <a:p>
            <a:pPr lvl="1"/>
            <a:r>
              <a:rPr lang="fi-FI" sz="1200" dirty="0"/>
              <a:t>Koordinaation ja priorisoinnin kehittämisen hyödyt ja mahdollisuudet</a:t>
            </a:r>
          </a:p>
          <a:p>
            <a:pPr lvl="1"/>
            <a:r>
              <a:rPr lang="fi-FI" sz="1200" dirty="0"/>
              <a:t>Arvio talkkaritoiminnan kustannustehokkuudesta suhteessa toteutukseen ja koordinoinnin hyödyt </a:t>
            </a:r>
          </a:p>
          <a:p>
            <a:pPr lvl="1"/>
            <a:r>
              <a:rPr lang="fi-FI" sz="1200" dirty="0"/>
              <a:t>Rahoitusmalli talkkaritoiminnalle</a:t>
            </a:r>
          </a:p>
          <a:p>
            <a:pPr lvl="1"/>
            <a:r>
              <a:rPr lang="fi-FI" sz="1200" dirty="0"/>
              <a:t>Tavat aktivoida ja tukea verkostojen toimimista ja yhteistyön kehittämisen parhaat käytännöt</a:t>
            </a:r>
          </a:p>
          <a:p>
            <a:pPr lvl="1"/>
            <a:r>
              <a:rPr lang="fi-FI" sz="1200" dirty="0"/>
              <a:t>Suunnittelutyöpakki (avoimet aineistot)                                              </a:t>
            </a:r>
          </a:p>
          <a:p>
            <a:pPr marL="228600" indent="-228600">
              <a:buFont typeface="+mj-lt"/>
              <a:buAutoNum type="arabicPeriod"/>
            </a:pPr>
            <a:r>
              <a:rPr lang="fi-FI" sz="1200" dirty="0"/>
              <a:t>Maa- ja metsätalouden valuma-aluelähtöisen vesienhallinnan hyötyjen tunnistaminen ja näkyväksi tekeminen                                           </a:t>
            </a:r>
          </a:p>
          <a:p>
            <a:pPr marL="228600" indent="-228600">
              <a:buFont typeface="+mj-lt"/>
              <a:buAutoNum type="arabicPeriod"/>
            </a:pPr>
            <a:r>
              <a:rPr lang="fi-FI" sz="1200" dirty="0"/>
              <a:t>Rahoitusvaihtoehdot ja -mallien kuvaus </a:t>
            </a:r>
          </a:p>
          <a:p>
            <a:pPr marL="228600" indent="-228600">
              <a:buFont typeface="+mj-lt"/>
              <a:buAutoNum type="arabicPeriod"/>
            </a:pPr>
            <a:r>
              <a:rPr lang="fi-FI" sz="1200" dirty="0"/>
              <a:t>Koonti alueen suunnittelijoita ja urakoitsijoita, heiltä kerätty tieto osaamisen kehittämisen tarpeista.</a:t>
            </a:r>
          </a:p>
          <a:p>
            <a:endParaRPr lang="fi-FI" dirty="0"/>
          </a:p>
        </p:txBody>
      </p:sp>
      <p:sp>
        <p:nvSpPr>
          <p:cNvPr id="4" name="Dian numeron paikkamerkki 3"/>
          <p:cNvSpPr>
            <a:spLocks noGrp="1"/>
          </p:cNvSpPr>
          <p:nvPr>
            <p:ph type="sldNum" sz="quarter" idx="5"/>
          </p:nvPr>
        </p:nvSpPr>
        <p:spPr/>
        <p:txBody>
          <a:bodyPr/>
          <a:lstStyle/>
          <a:p>
            <a:fld id="{56568DED-8533-4DBC-BB68-A563674A5BB6}" type="slidenum">
              <a:rPr lang="fi-FI" smtClean="0"/>
              <a:t>9</a:t>
            </a:fld>
            <a:endParaRPr lang="fi-FI"/>
          </a:p>
        </p:txBody>
      </p:sp>
    </p:spTree>
    <p:extLst>
      <p:ext uri="{BB962C8B-B14F-4D97-AF65-F5344CB8AC3E}">
        <p14:creationId xmlns:p14="http://schemas.microsoft.com/office/powerpoint/2010/main" val="132643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800" dirty="0">
                <a:effectLst/>
                <a:latin typeface="Calibri" panose="020F0502020204030204" pitchFamily="34" charset="0"/>
                <a:ea typeface="Calibri" panose="020F0502020204030204" pitchFamily="34" charset="0"/>
              </a:rPr>
              <a:t>Valmistautukaan </a:t>
            </a:r>
            <a:r>
              <a:rPr lang="fi-FI" sz="1800" dirty="0" err="1">
                <a:effectLst/>
                <a:latin typeface="Calibri" panose="020F0502020204030204" pitchFamily="34" charset="0"/>
                <a:ea typeface="Calibri" panose="020F0502020204030204" pitchFamily="34" charset="0"/>
              </a:rPr>
              <a:t>ELYjen</a:t>
            </a:r>
            <a:r>
              <a:rPr lang="fi-FI" sz="1800" dirty="0">
                <a:effectLst/>
                <a:latin typeface="Calibri" panose="020F0502020204030204" pitchFamily="34" charset="0"/>
                <a:ea typeface="Calibri" panose="020F0502020204030204" pitchFamily="34" charset="0"/>
              </a:rPr>
              <a:t> edustajat esittelemään pilottien tilannetta, millä mallilla ovat kehittämistehtäviin vastaukset ja niihin liittyvät työt.</a:t>
            </a:r>
          </a:p>
          <a:p>
            <a:pPr lvl="1">
              <a:spcBef>
                <a:spcPts val="0"/>
              </a:spcBef>
            </a:pPr>
            <a:endParaRPr lang="fi-FI" dirty="0">
              <a:solidFill>
                <a:schemeClr val="tx1">
                  <a:lumMod val="50000"/>
                </a:schemeClr>
              </a:solidFill>
            </a:endParaRPr>
          </a:p>
          <a:p>
            <a:pPr lvl="1">
              <a:spcBef>
                <a:spcPts val="0"/>
              </a:spcBef>
            </a:pPr>
            <a:r>
              <a:rPr lang="fi-FI" dirty="0">
                <a:solidFill>
                  <a:schemeClr val="tx1">
                    <a:lumMod val="50000"/>
                  </a:schemeClr>
                </a:solidFill>
              </a:rPr>
              <a:t>Maanomistajien aktivointi ja osallistaminen</a:t>
            </a:r>
          </a:p>
          <a:p>
            <a:pPr lvl="1">
              <a:spcBef>
                <a:spcPts val="0"/>
              </a:spcBef>
            </a:pPr>
            <a:r>
              <a:rPr lang="fi-FI" dirty="0">
                <a:solidFill>
                  <a:schemeClr val="tx1">
                    <a:lumMod val="50000"/>
                  </a:schemeClr>
                </a:solidFill>
              </a:rPr>
              <a:t>	-asiakaskirjeet (2148 kpl)</a:t>
            </a:r>
          </a:p>
          <a:p>
            <a:pPr lvl="1">
              <a:spcBef>
                <a:spcPts val="0"/>
              </a:spcBef>
            </a:pPr>
            <a:r>
              <a:rPr lang="fi-FI" dirty="0">
                <a:solidFill>
                  <a:schemeClr val="tx1">
                    <a:lumMod val="50000"/>
                  </a:schemeClr>
                </a:solidFill>
              </a:rPr>
              <a:t>	-sosiaalisen mediankautta</a:t>
            </a:r>
          </a:p>
          <a:p>
            <a:pPr lvl="1">
              <a:spcBef>
                <a:spcPts val="0"/>
              </a:spcBef>
            </a:pPr>
            <a:r>
              <a:rPr lang="fi-FI" dirty="0">
                <a:solidFill>
                  <a:schemeClr val="tx1">
                    <a:lumMod val="50000"/>
                  </a:schemeClr>
                </a:solidFill>
              </a:rPr>
              <a:t>	-retkiä, yleisötapahtumia, tupailtoja,</a:t>
            </a:r>
          </a:p>
          <a:p>
            <a:pPr lvl="1">
              <a:spcBef>
                <a:spcPts val="0"/>
              </a:spcBef>
            </a:pPr>
            <a:r>
              <a:rPr lang="fi-FI" dirty="0">
                <a:solidFill>
                  <a:schemeClr val="tx1">
                    <a:lumMod val="50000"/>
                  </a:schemeClr>
                </a:solidFill>
              </a:rPr>
              <a:t>	-n. 10 hankeaihiota (osa ollut jo tiedossa ja osa uusia)</a:t>
            </a:r>
          </a:p>
          <a:p>
            <a:pPr lvl="1">
              <a:spcBef>
                <a:spcPts val="0"/>
              </a:spcBef>
            </a:pPr>
            <a:endParaRPr lang="fi-FI" dirty="0">
              <a:solidFill>
                <a:schemeClr val="tx1">
                  <a:lumMod val="50000"/>
                </a:schemeClr>
              </a:solidFill>
            </a:endParaRPr>
          </a:p>
          <a:p>
            <a:pPr lvl="1">
              <a:spcBef>
                <a:spcPts val="0"/>
              </a:spcBef>
            </a:pPr>
            <a:r>
              <a:rPr lang="fi-FI" dirty="0">
                <a:solidFill>
                  <a:schemeClr val="tx1">
                    <a:lumMod val="50000"/>
                  </a:schemeClr>
                </a:solidFill>
              </a:rPr>
              <a:t>Aktivointiin käytetyn työpanoksen perusteella pystytään hankkeessa skaalaamaan pienemmille ja suuremmille valuma-alue kokonaisuuksille. </a:t>
            </a:r>
          </a:p>
          <a:p>
            <a:pPr lvl="1">
              <a:spcBef>
                <a:spcPts val="0"/>
              </a:spcBef>
            </a:pPr>
            <a:r>
              <a:rPr lang="fi-FI" dirty="0">
                <a:solidFill>
                  <a:schemeClr val="tx1">
                    <a:lumMod val="50000"/>
                  </a:schemeClr>
                </a:solidFill>
              </a:rPr>
              <a:t>	-pohdinta riittäisikö pienemmällä valuma-alueella aktiivisuus kovinkaan monen uuden hankkeen esille nostamiseen (alueet ei toki veljeksiä keskenään) ja suuremmilla alueilla olisi mahdollista jossain määrin ennakoida kuinka paljon </a:t>
            </a:r>
          </a:p>
          <a:p>
            <a:pPr lvl="1">
              <a:spcBef>
                <a:spcPts val="0"/>
              </a:spcBef>
            </a:pPr>
            <a:r>
              <a:rPr lang="fi-FI" dirty="0">
                <a:solidFill>
                  <a:schemeClr val="tx1">
                    <a:lumMod val="50000"/>
                  </a:schemeClr>
                </a:solidFill>
              </a:rPr>
              <a:t>	potentiaalisia hankeaihioita olisi tulossa (esim. ELY-alue/useampi kalatalousalue)</a:t>
            </a:r>
          </a:p>
          <a:p>
            <a:pPr lvl="1">
              <a:spcBef>
                <a:spcPts val="0"/>
              </a:spcBef>
            </a:pPr>
            <a:endParaRPr lang="fi-FI" dirty="0">
              <a:solidFill>
                <a:schemeClr val="tx1">
                  <a:lumMod val="50000"/>
                </a:schemeClr>
              </a:solidFill>
            </a:endParaRPr>
          </a:p>
          <a:p>
            <a:pPr lvl="1">
              <a:spcBef>
                <a:spcPts val="0"/>
              </a:spcBef>
            </a:pPr>
            <a:endParaRPr lang="fi-FI" dirty="0">
              <a:solidFill>
                <a:schemeClr val="tx1">
                  <a:lumMod val="50000"/>
                </a:schemeClr>
              </a:solidFill>
            </a:endParaRPr>
          </a:p>
          <a:p>
            <a:pPr lvl="1">
              <a:spcBef>
                <a:spcPts val="0"/>
              </a:spcBef>
            </a:pPr>
            <a:endParaRPr lang="fi-FI" dirty="0">
              <a:solidFill>
                <a:schemeClr val="tx1">
                  <a:lumMod val="50000"/>
                </a:schemeClr>
              </a:solidFill>
            </a:endParaRPr>
          </a:p>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10</a:t>
            </a:fld>
            <a:endParaRPr lang="fi-FI"/>
          </a:p>
        </p:txBody>
      </p:sp>
    </p:spTree>
    <p:extLst>
      <p:ext uri="{BB962C8B-B14F-4D97-AF65-F5344CB8AC3E}">
        <p14:creationId xmlns:p14="http://schemas.microsoft.com/office/powerpoint/2010/main" val="1574830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11</a:t>
            </a:fld>
            <a:endParaRPr lang="fi-FI"/>
          </a:p>
        </p:txBody>
      </p:sp>
    </p:spTree>
    <p:extLst>
      <p:ext uri="{BB962C8B-B14F-4D97-AF65-F5344CB8AC3E}">
        <p14:creationId xmlns:p14="http://schemas.microsoft.com/office/powerpoint/2010/main" val="2866099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18C628EF-5AB0-9E4A-9A4F-BA0C966C7D8C}"/>
              </a:ext>
            </a:extLst>
          </p:cNvPr>
          <p:cNvSpPr>
            <a:spLocks noGrp="1"/>
          </p:cNvSpPr>
          <p:nvPr>
            <p:ph type="ctrTitle"/>
          </p:nvPr>
        </p:nvSpPr>
        <p:spPr>
          <a:xfrm>
            <a:off x="955589" y="2271583"/>
            <a:ext cx="9144000" cy="1757363"/>
          </a:xfrm>
        </p:spPr>
        <p:txBody>
          <a:bodyPr anchor="b">
            <a:normAutofit/>
          </a:bodyPr>
          <a:lstStyle>
            <a:lvl1pPr algn="l">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CB5963B1-C75E-3442-B152-67263CE6D778}"/>
              </a:ext>
            </a:extLst>
          </p:cNvPr>
          <p:cNvSpPr>
            <a:spLocks noGrp="1"/>
          </p:cNvSpPr>
          <p:nvPr>
            <p:ph type="subTitle" idx="1"/>
          </p:nvPr>
        </p:nvSpPr>
        <p:spPr>
          <a:xfrm>
            <a:off x="955589" y="4121022"/>
            <a:ext cx="91440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Tree>
    <p:extLst>
      <p:ext uri="{BB962C8B-B14F-4D97-AF65-F5344CB8AC3E}">
        <p14:creationId xmlns:p14="http://schemas.microsoft.com/office/powerpoint/2010/main" val="98943467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34AF77B-45B6-3D4C-886E-CD47832009B7}"/>
              </a:ext>
            </a:extLst>
          </p:cNvPr>
          <p:cNvSpPr>
            <a:spLocks noGrp="1"/>
          </p:cNvSpPr>
          <p:nvPr>
            <p:ph type="dt" sz="half" idx="10"/>
          </p:nvPr>
        </p:nvSpPr>
        <p:spPr/>
        <p:txBody>
          <a:bodyPr/>
          <a:lstStyle>
            <a:lvl1pPr>
              <a:defRPr/>
            </a:lvl1pPr>
          </a:lstStyle>
          <a:p>
            <a:pPr>
              <a:defRPr/>
            </a:pPr>
            <a:fld id="{49F6129C-731E-41F0-A4B7-3FBB0A431840}" type="datetime1">
              <a:rPr lang="fi-FI"/>
              <a:pPr>
                <a:defRPr/>
              </a:pPr>
              <a:t>17.3.2024</a:t>
            </a:fld>
            <a:endParaRPr lang="fi-FI"/>
          </a:p>
        </p:txBody>
      </p:sp>
      <p:sp>
        <p:nvSpPr>
          <p:cNvPr id="3" name="Alatunnisteen paikkamerkki 2">
            <a:extLst>
              <a:ext uri="{FF2B5EF4-FFF2-40B4-BE49-F238E27FC236}">
                <a16:creationId xmlns:a16="http://schemas.microsoft.com/office/drawing/2014/main" id="{DFF95BD7-09C0-AA49-80D7-C2811F41936A}"/>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3">
            <a:extLst>
              <a:ext uri="{FF2B5EF4-FFF2-40B4-BE49-F238E27FC236}">
                <a16:creationId xmlns:a16="http://schemas.microsoft.com/office/drawing/2014/main" id="{E7F1E4E1-911B-E44D-A210-35A498A97152}"/>
              </a:ext>
            </a:extLst>
          </p:cNvPr>
          <p:cNvSpPr>
            <a:spLocks noGrp="1"/>
          </p:cNvSpPr>
          <p:nvPr>
            <p:ph type="sldNum" sz="quarter" idx="12"/>
          </p:nvPr>
        </p:nvSpPr>
        <p:spPr/>
        <p:txBody>
          <a:bodyPr/>
          <a:lstStyle>
            <a:lvl1pPr>
              <a:defRPr/>
            </a:lvl1pPr>
          </a:lstStyle>
          <a:p>
            <a:pPr>
              <a:defRPr/>
            </a:pPr>
            <a:fld id="{42941ED0-F3EB-4284-A7FF-DDA44204247D}" type="slidenum">
              <a:rPr lang="fi-FI"/>
              <a:pPr>
                <a:defRPr/>
              </a:pPr>
              <a:t>‹#›</a:t>
            </a:fld>
            <a:endParaRPr lang="fi-FI"/>
          </a:p>
        </p:txBody>
      </p:sp>
    </p:spTree>
    <p:extLst>
      <p:ext uri="{BB962C8B-B14F-4D97-AF65-F5344CB8AC3E}">
        <p14:creationId xmlns:p14="http://schemas.microsoft.com/office/powerpoint/2010/main" val="221338576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258DDC-9620-D247-939E-998E480A644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289D40-ACEB-1E49-B558-1310E6D448E5}"/>
              </a:ext>
            </a:extLst>
          </p:cNvPr>
          <p:cNvSpPr>
            <a:spLocks noGrp="1"/>
          </p:cNvSpPr>
          <p:nvPr>
            <p:ph sz="half" idx="1"/>
          </p:nvPr>
        </p:nvSpPr>
        <p:spPr>
          <a:xfrm>
            <a:off x="838200" y="1825625"/>
            <a:ext cx="5181600" cy="4351338"/>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FA34B43C-3E36-3641-B9AD-3D9ACA7BAEA1}"/>
              </a:ext>
            </a:extLst>
          </p:cNvPr>
          <p:cNvSpPr>
            <a:spLocks noGrp="1"/>
          </p:cNvSpPr>
          <p:nvPr>
            <p:ph sz="half" idx="2"/>
          </p:nvPr>
        </p:nvSpPr>
        <p:spPr>
          <a:xfrm>
            <a:off x="6172200" y="1825625"/>
            <a:ext cx="5181600" cy="4351338"/>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B60127F3-DBA1-594D-A1C3-4E57BB6F89D4}"/>
              </a:ext>
            </a:extLst>
          </p:cNvPr>
          <p:cNvSpPr>
            <a:spLocks noGrp="1"/>
          </p:cNvSpPr>
          <p:nvPr>
            <p:ph type="dt" sz="half" idx="10"/>
          </p:nvPr>
        </p:nvSpPr>
        <p:spPr/>
        <p:txBody>
          <a:bodyPr/>
          <a:lstStyle>
            <a:lvl1pPr>
              <a:defRPr/>
            </a:lvl1pPr>
          </a:lstStyle>
          <a:p>
            <a:pPr>
              <a:defRPr/>
            </a:pPr>
            <a:fld id="{CCB286A6-99F3-42D9-B8D7-8E83D10B8236}" type="datetime1">
              <a:rPr lang="fi-FI"/>
              <a:pPr>
                <a:defRPr/>
              </a:pPr>
              <a:t>17.3.2024</a:t>
            </a:fld>
            <a:endParaRPr lang="fi-FI"/>
          </a:p>
        </p:txBody>
      </p:sp>
      <p:sp>
        <p:nvSpPr>
          <p:cNvPr id="6" name="Alatunnisteen paikkamerkki 5">
            <a:extLst>
              <a:ext uri="{FF2B5EF4-FFF2-40B4-BE49-F238E27FC236}">
                <a16:creationId xmlns:a16="http://schemas.microsoft.com/office/drawing/2014/main" id="{99E15EE1-3608-624D-8A30-8DA80AEB6DF8}"/>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6">
            <a:extLst>
              <a:ext uri="{FF2B5EF4-FFF2-40B4-BE49-F238E27FC236}">
                <a16:creationId xmlns:a16="http://schemas.microsoft.com/office/drawing/2014/main" id="{2FA79941-86D3-3444-82C8-DD74785D06FF}"/>
              </a:ext>
            </a:extLst>
          </p:cNvPr>
          <p:cNvSpPr>
            <a:spLocks noGrp="1"/>
          </p:cNvSpPr>
          <p:nvPr>
            <p:ph type="sldNum" sz="quarter" idx="12"/>
          </p:nvPr>
        </p:nvSpPr>
        <p:spPr/>
        <p:txBody>
          <a:bodyPr/>
          <a:lstStyle>
            <a:lvl1pPr>
              <a:defRPr/>
            </a:lvl1pPr>
          </a:lstStyle>
          <a:p>
            <a:pPr>
              <a:defRPr/>
            </a:pPr>
            <a:fld id="{1FBEC43D-1D75-49C7-B2CB-C0DD4274CBFB}" type="slidenum">
              <a:rPr lang="fi-FI"/>
              <a:pPr>
                <a:defRPr/>
              </a:pPr>
              <a:t>‹#›</a:t>
            </a:fld>
            <a:endParaRPr lang="fi-FI"/>
          </a:p>
        </p:txBody>
      </p:sp>
    </p:spTree>
    <p:extLst>
      <p:ext uri="{BB962C8B-B14F-4D97-AF65-F5344CB8AC3E}">
        <p14:creationId xmlns:p14="http://schemas.microsoft.com/office/powerpoint/2010/main" val="11910515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ja sisältö" userDrawn="1">
  <p:cSld name="2_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dirty="0"/>
              <a:t>Tekstisivu, yksipalstainen.</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dirty="0"/>
              <a:t>Esityksen tekstisisältö tulee aina tiivistää mahdollisimman lyhyeksi.</a:t>
            </a:r>
            <a:br>
              <a:rPr lang="fi-FI" dirty="0"/>
            </a:br>
            <a:r>
              <a:rPr lang="fi-FI" dirty="0"/>
              <a:t>Esityksen tarkoitus on toimia esiintyjän ja kuulijan tukena.</a:t>
            </a:r>
            <a:br>
              <a:rPr lang="fi-FI" dirty="0"/>
            </a:br>
            <a:r>
              <a:rPr lang="fi-FI" dirty="0"/>
              <a:t>     Toinen tekstitaso, jos sivulle tulee enemmän tekstiä.</a:t>
            </a:r>
            <a:br>
              <a:rPr lang="fi-FI" dirty="0"/>
            </a:br>
            <a:r>
              <a:rPr lang="fi-FI" dirty="0"/>
              <a:t>           Kolmas tekstitaso, jos haluat esittää enemmän tekstiä.</a:t>
            </a:r>
            <a:br>
              <a:rPr lang="fi-FI" dirty="0"/>
            </a:br>
            <a:r>
              <a:rPr lang="fi-FI" dirty="0"/>
              <a:t>Muistathan, että kun tekstin koko pienenee, myös viesti pienenee.</a:t>
            </a:r>
            <a:br>
              <a:rPr lang="fi-FI" dirty="0"/>
            </a:br>
            <a:r>
              <a:rPr lang="fi-FI" noProof="0" dirty="0"/>
              <a:t>Esityksen tulee olla myös kaukaa luettavissa.</a:t>
            </a:r>
            <a:endParaRPr lang="fi-FI" dirty="0"/>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10.11.2022   |   </a:t>
            </a:r>
            <a:endParaRPr lang="fi-FI" dirty="0"/>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Liisa Muuri</a:t>
            </a:r>
            <a:endParaRPr lang="fi-FI" dirty="0"/>
          </a:p>
        </p:txBody>
      </p:sp>
    </p:spTree>
    <p:extLst>
      <p:ext uri="{BB962C8B-B14F-4D97-AF65-F5344CB8AC3E}">
        <p14:creationId xmlns:p14="http://schemas.microsoft.com/office/powerpoint/2010/main" val="2611904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tsikkodia 4"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dirty="0"/>
              <a:t>Otsikko, Esityksen aloitussivu</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10.11.2022</a:t>
            </a:r>
            <a:endParaRPr lang="fi-FI" sz="1600" dirty="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Liisa Muuri</a:t>
            </a:r>
            <a:endParaRPr lang="fi-FI" sz="1600" dirty="0">
              <a:solidFill>
                <a:schemeClr val="bg1"/>
              </a:solidFill>
            </a:endParaRPr>
          </a:p>
        </p:txBody>
      </p:sp>
    </p:spTree>
    <p:extLst>
      <p:ext uri="{BB962C8B-B14F-4D97-AF65-F5344CB8AC3E}">
        <p14:creationId xmlns:p14="http://schemas.microsoft.com/office/powerpoint/2010/main" val="1740506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1091445" y="6376243"/>
            <a:ext cx="9325036" cy="365125"/>
          </a:xfrm>
        </p:spPr>
        <p:txBody>
          <a:bodyPr/>
          <a:lstStyle/>
          <a:p>
            <a:r>
              <a:rPr lang="fi-FI"/>
              <a:t>Muuri Liisa</a:t>
            </a:r>
          </a:p>
        </p:txBody>
      </p:sp>
      <p:sp>
        <p:nvSpPr>
          <p:cNvPr id="8" name="Dian numeron paikkamerkki 9"/>
          <p:cNvSpPr>
            <a:spLocks noGrp="1"/>
          </p:cNvSpPr>
          <p:nvPr>
            <p:ph type="sldNum" sz="quarter" idx="12"/>
          </p:nvPr>
        </p:nvSpPr>
        <p:spPr>
          <a:xfrm>
            <a:off x="270012" y="6381328"/>
            <a:ext cx="53340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1091445" y="1278951"/>
            <a:ext cx="9325036" cy="642942"/>
          </a:xfrm>
          <a:prstGeom prst="rect">
            <a:avLst/>
          </a:prstGeom>
        </p:spPr>
        <p:txBody>
          <a:bodyPr/>
          <a:lstStyle>
            <a:lvl1pPr>
              <a:defRPr lang="fi-FI" sz="300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1091444" y="2060848"/>
            <a:ext cx="9325037" cy="3937050"/>
          </a:xfrm>
          <a:prstGeom prst="rect">
            <a:avLst/>
          </a:prstGeom>
        </p:spPr>
        <p:txBody>
          <a:bodyPr/>
          <a:lstStyle>
            <a:lvl1pPr>
              <a:buClr>
                <a:schemeClr val="accent1"/>
              </a:buClr>
              <a:buFont typeface="Wingdings" pitchFamily="2" charset="2"/>
              <a:buChar char="§"/>
              <a:defRPr sz="2200" baseline="0">
                <a:solidFill>
                  <a:schemeClr val="tx1"/>
                </a:solidFill>
              </a:defRPr>
            </a:lvl1pPr>
            <a:lvl2pPr marL="800100" indent="-342900">
              <a:buFont typeface="Arial" panose="020B0604020202020204" pitchFamily="34" charset="0"/>
              <a:buChar char="–"/>
              <a:defRPr sz="2200"/>
            </a:lvl2pPr>
            <a:lvl3pPr>
              <a:buClr>
                <a:schemeClr val="accent1"/>
              </a:buClr>
              <a:defRPr/>
            </a:lvl3pPr>
            <a:lvl4pPr marL="1600200" indent="-228600">
              <a:buFont typeface="Arial" panose="020B0604020202020204" pitchFamily="34" charset="0"/>
              <a:buChar char="–"/>
              <a:defRPr/>
            </a:lvl4pPr>
            <a:lvl5pPr>
              <a:buClr>
                <a:schemeClr val="accent1"/>
              </a:buClr>
              <a:defRPr/>
            </a:lvl5pPr>
            <a:lvl6pPr marL="2628900" indent="-342900">
              <a:buClr>
                <a:schemeClr val="accent1"/>
              </a:buClr>
              <a:buFont typeface="Wingdings" panose="05000000000000000000" pitchFamily="2" charset="2"/>
              <a:buChar char="§"/>
              <a:defRPr/>
            </a:lvl6pPr>
            <a:lvl7pPr>
              <a:buClr>
                <a:schemeClr val="accent1"/>
              </a:buClr>
              <a:defRPr/>
            </a:lvl7pPr>
            <a:lvl8pPr>
              <a:buClr>
                <a:schemeClr val="accent1"/>
              </a:buClr>
              <a:defRPr/>
            </a:lvl8pPr>
            <a:lvl9pPr>
              <a:buClr>
                <a:schemeClr val="accent1"/>
              </a:buClr>
              <a:defRPr/>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8748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023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aksi sisältökohdetta" userDrawn="1">
  <p:cSld name="1_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6.10.2023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Lasse Hämäläinen</a:t>
            </a:r>
          </a:p>
        </p:txBody>
      </p:sp>
    </p:spTree>
    <p:extLst>
      <p:ext uri="{BB962C8B-B14F-4D97-AF65-F5344CB8AC3E}">
        <p14:creationId xmlns:p14="http://schemas.microsoft.com/office/powerpoint/2010/main" val="1721272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36275" y="4994275"/>
            <a:ext cx="103505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r>
              <a:rPr lang="fi-FI"/>
              <a:t>11.3.2019</a:t>
            </a:r>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2FEDAF99-A2A5-4333-8B48-EF593AC57C0E}" type="slidenum">
              <a:rPr lang="fi-FI"/>
              <a:pPr>
                <a:defRPr/>
              </a:pPr>
              <a:t>‹#›</a:t>
            </a:fld>
            <a:endParaRPr lang="fi-FI"/>
          </a:p>
        </p:txBody>
      </p:sp>
    </p:spTree>
    <p:extLst>
      <p:ext uri="{BB962C8B-B14F-4D97-AF65-F5344CB8AC3E}">
        <p14:creationId xmlns:p14="http://schemas.microsoft.com/office/powerpoint/2010/main" val="68914542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18825" y="5341938"/>
            <a:ext cx="8699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fld id="{EB46ABCE-4B03-4CB3-AD4D-21E588D1DF6B}" type="datetime1">
              <a:rPr lang="fi-FI"/>
              <a:pPr>
                <a:defRPr/>
              </a:pPr>
              <a:t>17.3.2024</a:t>
            </a:fld>
            <a:endParaRPr lang="fi-FI"/>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D3E21C87-9933-4CC4-B59B-21E3D54545C6}" type="slidenum">
              <a:rPr lang="fi-FI"/>
              <a:pPr>
                <a:defRPr/>
              </a:pPr>
              <a:t>‹#›</a:t>
            </a:fld>
            <a:endParaRPr lang="fi-FI"/>
          </a:p>
        </p:txBody>
      </p:sp>
    </p:spTree>
    <p:extLst>
      <p:ext uri="{BB962C8B-B14F-4D97-AF65-F5344CB8AC3E}">
        <p14:creationId xmlns:p14="http://schemas.microsoft.com/office/powerpoint/2010/main" val="246791023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C331793E-9C70-4245-A1C7-E83E8193DE21}" type="slidenum">
              <a:rPr lang="fi-FI"/>
              <a:pPr>
                <a:defRPr/>
              </a:pPr>
              <a:t>‹#›</a:t>
            </a:fld>
            <a:endParaRPr lang="fi-FI"/>
          </a:p>
        </p:txBody>
      </p:sp>
      <p:sp>
        <p:nvSpPr>
          <p:cNvPr id="5" name="Päivämäärän paikkamerkki 3">
            <a:extLst>
              <a:ext uri="{FF2B5EF4-FFF2-40B4-BE49-F238E27FC236}">
                <a16:creationId xmlns:a16="http://schemas.microsoft.com/office/drawing/2014/main" id="{1A584777-2523-8E4C-964B-3F26428E4BFD}"/>
              </a:ext>
            </a:extLst>
          </p:cNvPr>
          <p:cNvSpPr>
            <a:spLocks noGrp="1"/>
          </p:cNvSpPr>
          <p:nvPr>
            <p:ph type="dt" sz="half" idx="11"/>
          </p:nvPr>
        </p:nvSpPr>
        <p:spPr/>
        <p:txBody>
          <a:bodyPr/>
          <a:lstStyle>
            <a:lvl1pPr algn="l">
              <a:defRPr sz="1000">
                <a:solidFill>
                  <a:schemeClr val="bg1"/>
                </a:solidFill>
              </a:defRPr>
            </a:lvl1pPr>
          </a:lstStyle>
          <a:p>
            <a:pPr>
              <a:defRPr/>
            </a:pPr>
            <a:fld id="{68B927FB-C508-4306-A159-FA34CF230F1C}" type="datetime1">
              <a:rPr lang="fi-FI"/>
              <a:pPr>
                <a:defRPr/>
              </a:pPr>
              <a:t>17.3.2024</a:t>
            </a:fld>
            <a:endParaRPr lang="fi-FI"/>
          </a:p>
        </p:txBody>
      </p:sp>
    </p:spTree>
    <p:extLst>
      <p:ext uri="{BB962C8B-B14F-4D97-AF65-F5344CB8AC3E}">
        <p14:creationId xmlns:p14="http://schemas.microsoft.com/office/powerpoint/2010/main" val="126197588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D109AA6-3E75-422A-A2FF-1E5A04507259}" type="slidenum">
              <a:rPr lang="fi-FI"/>
              <a:pPr>
                <a:defRPr/>
              </a:pPr>
              <a:t>‹#›</a:t>
            </a:fld>
            <a:endParaRPr lang="fi-FI"/>
          </a:p>
        </p:txBody>
      </p:sp>
      <p:sp>
        <p:nvSpPr>
          <p:cNvPr id="5" name="Päivämäärän paikkamerkki 3">
            <a:extLst>
              <a:ext uri="{FF2B5EF4-FFF2-40B4-BE49-F238E27FC236}">
                <a16:creationId xmlns:a16="http://schemas.microsoft.com/office/drawing/2014/main" id="{CEE24BA2-22E2-3F48-8392-59BDDADF9342}"/>
              </a:ext>
            </a:extLst>
          </p:cNvPr>
          <p:cNvSpPr>
            <a:spLocks noGrp="1"/>
          </p:cNvSpPr>
          <p:nvPr>
            <p:ph type="dt" sz="half" idx="11"/>
          </p:nvPr>
        </p:nvSpPr>
        <p:spPr/>
        <p:txBody>
          <a:bodyPr/>
          <a:lstStyle>
            <a:lvl1pPr algn="l">
              <a:defRPr sz="1000">
                <a:solidFill>
                  <a:schemeClr val="bg1"/>
                </a:solidFill>
              </a:defRPr>
            </a:lvl1pPr>
          </a:lstStyle>
          <a:p>
            <a:pPr>
              <a:defRPr/>
            </a:pPr>
            <a:fld id="{B5C79578-BFEA-4DED-A928-98836B8BAC62}" type="datetime1">
              <a:rPr lang="fi-FI"/>
              <a:pPr>
                <a:defRPr/>
              </a:pPr>
              <a:t>17.3.2024</a:t>
            </a:fld>
            <a:endParaRPr lang="fi-FI"/>
          </a:p>
        </p:txBody>
      </p:sp>
    </p:spTree>
    <p:extLst>
      <p:ext uri="{BB962C8B-B14F-4D97-AF65-F5344CB8AC3E}">
        <p14:creationId xmlns:p14="http://schemas.microsoft.com/office/powerpoint/2010/main" val="42413367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34ED4BD0-0407-4045-B0B0-FA2BEE822212}" type="slidenum">
              <a:rPr lang="fi-FI"/>
              <a:pPr>
                <a:defRPr/>
              </a:pPr>
              <a:t>‹#›</a:t>
            </a:fld>
            <a:endParaRPr lang="fi-FI"/>
          </a:p>
        </p:txBody>
      </p:sp>
      <p:sp>
        <p:nvSpPr>
          <p:cNvPr id="5" name="Päivämäärän paikkamerkki 3">
            <a:extLst>
              <a:ext uri="{FF2B5EF4-FFF2-40B4-BE49-F238E27FC236}">
                <a16:creationId xmlns:a16="http://schemas.microsoft.com/office/drawing/2014/main" id="{DE54E760-398B-2743-B3DD-9BCA061EAC83}"/>
              </a:ext>
            </a:extLst>
          </p:cNvPr>
          <p:cNvSpPr>
            <a:spLocks noGrp="1"/>
          </p:cNvSpPr>
          <p:nvPr>
            <p:ph type="dt" sz="half" idx="11"/>
          </p:nvPr>
        </p:nvSpPr>
        <p:spPr/>
        <p:txBody>
          <a:bodyPr/>
          <a:lstStyle>
            <a:lvl1pPr algn="l">
              <a:defRPr sz="1000">
                <a:solidFill>
                  <a:schemeClr val="bg1"/>
                </a:solidFill>
              </a:defRPr>
            </a:lvl1pPr>
          </a:lstStyle>
          <a:p>
            <a:pPr>
              <a:defRPr/>
            </a:pPr>
            <a:fld id="{47CC0124-5C3B-4F70-A05D-CC8C0971DE84}" type="datetime1">
              <a:rPr lang="fi-FI"/>
              <a:pPr>
                <a:defRPr/>
              </a:pPr>
              <a:t>17.3.2024</a:t>
            </a:fld>
            <a:endParaRPr lang="fi-FI"/>
          </a:p>
        </p:txBody>
      </p:sp>
    </p:spTree>
    <p:extLst>
      <p:ext uri="{BB962C8B-B14F-4D97-AF65-F5344CB8AC3E}">
        <p14:creationId xmlns:p14="http://schemas.microsoft.com/office/powerpoint/2010/main" val="54101639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DF0350D6-9B16-4465-A6D8-3543EBF57857}" type="slidenum">
              <a:rPr lang="fi-FI"/>
              <a:pPr>
                <a:defRPr/>
              </a:pPr>
              <a:t>‹#›</a:t>
            </a:fld>
            <a:endParaRPr lang="fi-FI"/>
          </a:p>
        </p:txBody>
      </p:sp>
      <p:sp>
        <p:nvSpPr>
          <p:cNvPr id="5" name="Päivämäärän paikkamerkki 3">
            <a:extLst>
              <a:ext uri="{FF2B5EF4-FFF2-40B4-BE49-F238E27FC236}">
                <a16:creationId xmlns:a16="http://schemas.microsoft.com/office/drawing/2014/main" id="{F7D3A83F-AC0C-084A-B265-CAB161179C5E}"/>
              </a:ext>
            </a:extLst>
          </p:cNvPr>
          <p:cNvSpPr>
            <a:spLocks noGrp="1"/>
          </p:cNvSpPr>
          <p:nvPr>
            <p:ph type="dt" sz="half" idx="11"/>
          </p:nvPr>
        </p:nvSpPr>
        <p:spPr/>
        <p:txBody>
          <a:bodyPr/>
          <a:lstStyle>
            <a:lvl1pPr algn="l">
              <a:defRPr sz="1000">
                <a:solidFill>
                  <a:schemeClr val="bg1"/>
                </a:solidFill>
              </a:defRPr>
            </a:lvl1pPr>
          </a:lstStyle>
          <a:p>
            <a:pPr>
              <a:defRPr/>
            </a:pPr>
            <a:fld id="{B07DC7D6-5562-473E-A9DE-8B8FDE7929D1}" type="datetime1">
              <a:rPr lang="fi-FI"/>
              <a:pPr>
                <a:defRPr/>
              </a:pPr>
              <a:t>17.3.2024</a:t>
            </a:fld>
            <a:endParaRPr lang="fi-FI"/>
          </a:p>
        </p:txBody>
      </p:sp>
    </p:spTree>
    <p:extLst>
      <p:ext uri="{BB962C8B-B14F-4D97-AF65-F5344CB8AC3E}">
        <p14:creationId xmlns:p14="http://schemas.microsoft.com/office/powerpoint/2010/main" val="11711183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882B3EF-EE5A-4BF9-8F7F-A4D10F137361}" type="slidenum">
              <a:rPr lang="fi-FI"/>
              <a:pPr>
                <a:defRPr/>
              </a:pPr>
              <a:t>‹#›</a:t>
            </a:fld>
            <a:endParaRPr lang="fi-FI"/>
          </a:p>
        </p:txBody>
      </p:sp>
      <p:sp>
        <p:nvSpPr>
          <p:cNvPr id="5" name="Päivämäärän paikkamerkki 3">
            <a:extLst>
              <a:ext uri="{FF2B5EF4-FFF2-40B4-BE49-F238E27FC236}">
                <a16:creationId xmlns:a16="http://schemas.microsoft.com/office/drawing/2014/main" id="{F6B55750-7911-474C-A00B-6E70A7227C08}"/>
              </a:ext>
            </a:extLst>
          </p:cNvPr>
          <p:cNvSpPr>
            <a:spLocks noGrp="1"/>
          </p:cNvSpPr>
          <p:nvPr>
            <p:ph type="dt" sz="half" idx="11"/>
          </p:nvPr>
        </p:nvSpPr>
        <p:spPr/>
        <p:txBody>
          <a:bodyPr/>
          <a:lstStyle>
            <a:lvl1pPr algn="l">
              <a:defRPr sz="1000">
                <a:solidFill>
                  <a:schemeClr val="bg1"/>
                </a:solidFill>
              </a:defRPr>
            </a:lvl1pPr>
          </a:lstStyle>
          <a:p>
            <a:pPr>
              <a:defRPr/>
            </a:pPr>
            <a:fld id="{9C56C899-7B45-456C-9FEC-017055839A64}" type="datetime1">
              <a:rPr lang="fi-FI"/>
              <a:pPr>
                <a:defRPr/>
              </a:pPr>
              <a:t>17.3.2024</a:t>
            </a:fld>
            <a:endParaRPr lang="fi-FI"/>
          </a:p>
        </p:txBody>
      </p:sp>
    </p:spTree>
    <p:extLst>
      <p:ext uri="{BB962C8B-B14F-4D97-AF65-F5344CB8AC3E}">
        <p14:creationId xmlns:p14="http://schemas.microsoft.com/office/powerpoint/2010/main" val="149945323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92AE842F-6B3B-4D58-872E-1F77E18FAB98}" type="slidenum">
              <a:rPr lang="fi-FI"/>
              <a:pPr>
                <a:defRPr/>
              </a:pPr>
              <a:t>‹#›</a:t>
            </a:fld>
            <a:endParaRPr lang="fi-FI"/>
          </a:p>
        </p:txBody>
      </p:sp>
      <p:sp>
        <p:nvSpPr>
          <p:cNvPr id="5" name="Päivämäärän paikkamerkki 3">
            <a:extLst>
              <a:ext uri="{FF2B5EF4-FFF2-40B4-BE49-F238E27FC236}">
                <a16:creationId xmlns:a16="http://schemas.microsoft.com/office/drawing/2014/main" id="{118B4A1D-9005-0542-BAB5-D811D0F4D737}"/>
              </a:ext>
            </a:extLst>
          </p:cNvPr>
          <p:cNvSpPr>
            <a:spLocks noGrp="1"/>
          </p:cNvSpPr>
          <p:nvPr>
            <p:ph type="dt" sz="half" idx="11"/>
          </p:nvPr>
        </p:nvSpPr>
        <p:spPr/>
        <p:txBody>
          <a:bodyPr/>
          <a:lstStyle>
            <a:lvl1pPr algn="l">
              <a:defRPr sz="1000">
                <a:solidFill>
                  <a:schemeClr val="bg1"/>
                </a:solidFill>
              </a:defRPr>
            </a:lvl1pPr>
          </a:lstStyle>
          <a:p>
            <a:pPr>
              <a:defRPr/>
            </a:pPr>
            <a:fld id="{FC6C6DCB-EDCB-49C6-9E79-E5908E370D5E}" type="datetime1">
              <a:rPr lang="fi-FI"/>
              <a:pPr>
                <a:defRPr/>
              </a:pPr>
              <a:t>17.3.2024</a:t>
            </a:fld>
            <a:endParaRPr lang="fi-FI"/>
          </a:p>
        </p:txBody>
      </p:sp>
    </p:spTree>
    <p:extLst>
      <p:ext uri="{BB962C8B-B14F-4D97-AF65-F5344CB8AC3E}">
        <p14:creationId xmlns:p14="http://schemas.microsoft.com/office/powerpoint/2010/main" val="120492672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ots. perustyyl. napsautt.</a:t>
            </a:r>
          </a:p>
        </p:txBody>
      </p:sp>
      <p:sp>
        <p:nvSpPr>
          <p:cNvPr id="1027" name="Tekstin paikkamerkki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98E9C3B8-F26D-FB4E-93C4-D656B782A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defRPr>
            </a:lvl1pPr>
          </a:lstStyle>
          <a:p>
            <a:pPr>
              <a:defRPr/>
            </a:pPr>
            <a:fld id="{4B75C15C-5F8D-4864-9FD6-864F7C3BF94D}" type="datetime1">
              <a:rPr lang="fi-FI"/>
              <a:pPr>
                <a:defRPr/>
              </a:pPr>
              <a:t>17.3.2024</a:t>
            </a:fld>
            <a:endParaRPr lang="fi-FI"/>
          </a:p>
        </p:txBody>
      </p:sp>
      <p:sp>
        <p:nvSpPr>
          <p:cNvPr id="5" name="Alatunnisteen paikkamerkki 4">
            <a:extLst>
              <a:ext uri="{FF2B5EF4-FFF2-40B4-BE49-F238E27FC236}">
                <a16:creationId xmlns:a16="http://schemas.microsoft.com/office/drawing/2014/main" id="{5727DE60-9070-544F-AD32-4AAEA4C64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2"/>
                </a:solidFill>
                <a:latin typeface="+mn-lt"/>
              </a:defRPr>
            </a:lvl1pPr>
          </a:lstStyle>
          <a:p>
            <a:pPr>
              <a:defRPr/>
            </a:pPr>
            <a:endParaRPr lang="fi-FI"/>
          </a:p>
        </p:txBody>
      </p:sp>
      <p:sp>
        <p:nvSpPr>
          <p:cNvPr id="6" name="Dian numeron paikkamerkki 5">
            <a:extLst>
              <a:ext uri="{FF2B5EF4-FFF2-40B4-BE49-F238E27FC236}">
                <a16:creationId xmlns:a16="http://schemas.microsoft.com/office/drawing/2014/main" id="{92C8F39D-BD88-2A4D-AF8F-E042ABD2D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defRPr>
            </a:lvl1pPr>
          </a:lstStyle>
          <a:p>
            <a:pPr>
              <a:defRPr/>
            </a:pPr>
            <a:fld id="{0BCDBA8C-2DBE-4DCD-8CAC-0482E47846A5}"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4" r:id="rId13"/>
    <p:sldLayoutId id="2147483775" r:id="rId14"/>
    <p:sldLayoutId id="2147483776" r:id="rId15"/>
    <p:sldLayoutId id="2147483778" r:id="rId16"/>
  </p:sldLayoutIdLst>
  <p:hf hdr="0" ftr="0"/>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esvesienhoito.files.wordpress.com/2022/10/joroisselan-hoito-ohjelma-2022-skvsy-ry.pdf" TargetMode="External"/><Relationship Id="rId2" Type="http://schemas.openxmlformats.org/officeDocument/2006/relationships/image" Target="../media/image33.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pieksanjarvi-vangasjarviok.fi/"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hyperlink" Target="https://vedenjakajanok.fi/"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etpo.fi/" TargetMode="External"/><Relationship Id="rId7" Type="http://schemas.openxmlformats.org/officeDocument/2006/relationships/image" Target="../media/image17.png"/><Relationship Id="rId2" Type="http://schemas.openxmlformats.org/officeDocument/2006/relationships/hyperlink" Target="https://www.ymparisto.fi/fi/luonto-vesistot-ja-meri/vedet-ja-vesistot/vesien-ja-merensuojelu/vesien-ja-merenhoidon-suunnitelmat#vesienhoitosuunnitelmat-2022%E2%80%932027" TargetMode="External"/><Relationship Id="rId1" Type="http://schemas.openxmlformats.org/officeDocument/2006/relationships/slideLayout" Target="../slideLayouts/slideLayout12.xml"/><Relationship Id="rId6" Type="http://schemas.openxmlformats.org/officeDocument/2006/relationships/hyperlink" Target="https://www.ymparisto.fi/fi/luonto-vesistot-ja-meri/vedet-ja-vesistot/vesien-ja-merensuojelu/vesien-ja-merenhoidon-suunnitteluvaiheet-ja-toimijat/kymijoen-suomenlahden-vesienhoitoalue" TargetMode="External"/><Relationship Id="rId5" Type="http://schemas.openxmlformats.org/officeDocument/2006/relationships/hyperlink" Target="https://www.ymparisto.fi/fi/luonto-vesistot-ja-meri/vedet-ja-vesistot/vesien-ja-merensuojelu/vesien-ja-merenhoidon-suunnitteluvaiheet-ja-toimijat/vuoksen-vesienhoitoalue" TargetMode="External"/><Relationship Id="rId4" Type="http://schemas.openxmlformats.org/officeDocument/2006/relationships/hyperlink" Target="https://paikkatieto.ymparisto.fi/vesikarttaviewers/Html5Viewer_4_14_2/Index.html?configBase=https://paikkatieto.ymparisto.fi/Geocortex/Essentials/REST/sites/VesikarttaKansa/viewers/VesikarttaHTML525/virtualdirectory/Resources/Config/Default&amp;locale=fi-F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hyperlink" Target="https://ely-esa.viestitys.fi/contacts/subscribe/ely/519" TargetMode="External"/><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hyperlink" Target="https://esvesienhoito.files.wordpress.com/2018/01/niskajc3a4rven-kuormitusselvitys-2017.pdf" TargetMode="External"/><Relationship Id="rId3" Type="http://schemas.openxmlformats.org/officeDocument/2006/relationships/image" Target="../media/image19.png"/><Relationship Id="rId7" Type="http://schemas.openxmlformats.org/officeDocument/2006/relationships/hyperlink" Target="https://esvesienhoito.files.wordpress.com/2022/08/kyyvesi-pieksamaen-kalatalousalue_18.6.2021.pd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hyperlink" Target="https://virtasalmijoroinen.fi/wp-content/uploads/Vesienhoidon-yleissuunnitelma-Virtasalmi-Joroisten-kalatalousalueelle_18062021.pdf" TargetMode="External"/><Relationship Id="rId5" Type="http://schemas.openxmlformats.org/officeDocument/2006/relationships/hyperlink" Target="http://www.etpo.fi/" TargetMode="External"/><Relationship Id="rId10" Type="http://schemas.openxmlformats.org/officeDocument/2006/relationships/image" Target="../media/image21.png"/><Relationship Id="rId4" Type="http://schemas.openxmlformats.org/officeDocument/2006/relationships/hyperlink" Target="https://www.doria.fi/handle/10024/184580" TargetMode="External"/><Relationship Id="rId9" Type="http://schemas.openxmlformats.org/officeDocument/2006/relationships/hyperlink" Target="https://esvesienhoito.files.wordpress.com/2011/02/pieksc3a4jc3a4rven_ainetase_2014-2015_raportti.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tsikko 1"/>
          <p:cNvSpPr>
            <a:spLocks noGrp="1"/>
          </p:cNvSpPr>
          <p:nvPr>
            <p:ph type="ctrTitle"/>
          </p:nvPr>
        </p:nvSpPr>
        <p:spPr>
          <a:xfrm>
            <a:off x="955675" y="2271713"/>
            <a:ext cx="9530742" cy="1757362"/>
          </a:xfrm>
        </p:spPr>
        <p:txBody>
          <a:bodyPr>
            <a:normAutofit fontScale="90000"/>
          </a:bodyPr>
          <a:lstStyle/>
          <a:p>
            <a:pPr eaLnBrk="1" hangingPunct="1">
              <a:defRPr/>
            </a:pPr>
            <a:r>
              <a:rPr lang="fi-FI" altLang="fi-FI" sz="5000" dirty="0"/>
              <a:t>Pieksämäen vesienhoitoryhmä (19.3.2024) </a:t>
            </a:r>
            <a:br>
              <a:rPr lang="fi-FI" altLang="fi-FI" sz="5000" dirty="0"/>
            </a:br>
            <a:r>
              <a:rPr lang="fi-FI" altLang="fi-FI" sz="5000" dirty="0"/>
              <a:t>	</a:t>
            </a:r>
          </a:p>
        </p:txBody>
      </p:sp>
      <p:sp>
        <p:nvSpPr>
          <p:cNvPr id="14339" name="Alaotsikko 2"/>
          <p:cNvSpPr>
            <a:spLocks noGrp="1"/>
          </p:cNvSpPr>
          <p:nvPr>
            <p:ph type="subTitle" idx="1"/>
          </p:nvPr>
        </p:nvSpPr>
        <p:spPr>
          <a:xfrm>
            <a:off x="955675" y="4511675"/>
            <a:ext cx="9144000" cy="1655763"/>
          </a:xfrm>
        </p:spPr>
        <p:txBody>
          <a:bodyPr>
            <a:normAutofit/>
          </a:bodyPr>
          <a:lstStyle/>
          <a:p>
            <a:pPr eaLnBrk="1" hangingPunct="1">
              <a:spcBef>
                <a:spcPts val="0"/>
              </a:spcBef>
              <a:buClr>
                <a:srgbClr val="61C1D6"/>
              </a:buClr>
            </a:pPr>
            <a:r>
              <a:rPr lang="fi-FI" altLang="fi-FI" dirty="0">
                <a:solidFill>
                  <a:srgbClr val="FFFFFF"/>
                </a:solidFill>
              </a:rPr>
              <a:t>Pieksämäen vesienhoitoryhmän kokous</a:t>
            </a:r>
          </a:p>
          <a:p>
            <a:pPr eaLnBrk="1" hangingPunct="1">
              <a:spcBef>
                <a:spcPts val="0"/>
              </a:spcBef>
              <a:buClr>
                <a:srgbClr val="61C1D6"/>
              </a:buClr>
            </a:pPr>
            <a:r>
              <a:rPr lang="fi-FI" altLang="fi-FI" dirty="0" err="1">
                <a:solidFill>
                  <a:srgbClr val="FFFFFF"/>
                </a:solidFill>
              </a:rPr>
              <a:t>Kanttila</a:t>
            </a:r>
            <a:endParaRPr lang="fi-FI" altLang="fi-FI" dirty="0">
              <a:solidFill>
                <a:srgbClr val="FFFFFF"/>
              </a:solidFill>
            </a:endParaRPr>
          </a:p>
          <a:p>
            <a:pPr eaLnBrk="1" hangingPunct="1">
              <a:spcBef>
                <a:spcPts val="0"/>
              </a:spcBef>
              <a:buClr>
                <a:srgbClr val="61C1D6"/>
              </a:buClr>
            </a:pPr>
            <a:r>
              <a:rPr lang="fi-FI" altLang="fi-FI" dirty="0">
                <a:solidFill>
                  <a:srgbClr val="FFFFFF"/>
                </a:solidFill>
              </a:rPr>
              <a:t>19.3.2024</a:t>
            </a:r>
          </a:p>
          <a:p>
            <a:pPr eaLnBrk="1" hangingPunct="1">
              <a:spcBef>
                <a:spcPts val="0"/>
              </a:spcBef>
              <a:buClr>
                <a:srgbClr val="61C1D6"/>
              </a:buClr>
            </a:pPr>
            <a:r>
              <a:rPr lang="fi-FI" altLang="fi-FI" dirty="0">
                <a:solidFill>
                  <a:srgbClr val="FFFFFF"/>
                </a:solidFill>
              </a:rPr>
              <a:t>Lasse Hämäläinen </a:t>
            </a:r>
          </a:p>
        </p:txBody>
      </p:sp>
      <p:sp>
        <p:nvSpPr>
          <p:cNvPr id="6" name="Suorakulmio 5">
            <a:extLst>
              <a:ext uri="{FF2B5EF4-FFF2-40B4-BE49-F238E27FC236}">
                <a16:creationId xmlns:a16="http://schemas.microsoft.com/office/drawing/2014/main" id="{BA5F9934-5C1D-3845-8882-209ECD1512C1}"/>
              </a:ext>
            </a:extLst>
          </p:cNvPr>
          <p:cNvSpPr/>
          <p:nvPr/>
        </p:nvSpPr>
        <p:spPr>
          <a:xfrm>
            <a:off x="1042988" y="4221163"/>
            <a:ext cx="973137" cy="19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pic>
        <p:nvPicPr>
          <p:cNvPr id="14341" name="Kuva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44150" y="4891088"/>
            <a:ext cx="10795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9">
            <a:extLst>
              <a:ext uri="{FF2B5EF4-FFF2-40B4-BE49-F238E27FC236}">
                <a16:creationId xmlns:a16="http://schemas.microsoft.com/office/drawing/2014/main" id="{074F303D-745D-3543-B7AE-770995C03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8825" y="4300538"/>
            <a:ext cx="2259013" cy="820737"/>
          </a:xfrm>
          <a:prstGeom prst="rect">
            <a:avLst/>
          </a:prstGeom>
          <a:effectLst>
            <a:outerShdw blurRad="50800" dist="38100" dir="2700000" algn="tl" rotWithShape="0">
              <a:prstClr val="black">
                <a:alpha val="20000"/>
              </a:prstClr>
            </a:outerShdw>
          </a:effec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CB0D86DD-220B-A545-0D9E-0E62063DAAF0}"/>
              </a:ext>
            </a:extLst>
          </p:cNvPr>
          <p:cNvSpPr>
            <a:spLocks noGrp="1"/>
          </p:cNvSpPr>
          <p:nvPr/>
        </p:nvSpPr>
        <p:spPr>
          <a:xfrm>
            <a:off x="543797" y="1270082"/>
            <a:ext cx="8979582" cy="675450"/>
          </a:xfrm>
          <a:prstGeom prst="rect">
            <a:avLst/>
          </a:prstGeom>
          <a:solidFill>
            <a:schemeClr val="bg2">
              <a:alpha val="60000"/>
            </a:schemeClr>
          </a:solidFill>
        </p:spPr>
        <p:txBody>
          <a:bodyPr vert="horz" lIns="91440" tIns="45720" rIns="91440" bIns="45720" rtlCol="0" anchor="b">
            <a:normAutofit/>
          </a:bodyPr>
          <a:lst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a:lstStyle>
          <a:p>
            <a:r>
              <a:rPr lang="fi-FI" dirty="0">
                <a:solidFill>
                  <a:schemeClr val="tx1">
                    <a:lumMod val="50000"/>
                  </a:schemeClr>
                </a:solidFill>
              </a:rPr>
              <a:t>Mitä on saatu aikaan 03/2024 </a:t>
            </a:r>
            <a:r>
              <a:rPr lang="fi-FI" dirty="0">
                <a:solidFill>
                  <a:schemeClr val="tx1">
                    <a:lumMod val="50000"/>
                  </a:schemeClr>
                </a:solidFill>
                <a:sym typeface="Wingdings" panose="05000000000000000000" pitchFamily="2" charset="2"/>
              </a:rPr>
              <a:t></a:t>
            </a:r>
            <a:endParaRPr lang="fi-FI" dirty="0">
              <a:solidFill>
                <a:schemeClr val="tx1">
                  <a:lumMod val="50000"/>
                </a:schemeClr>
              </a:solidFill>
            </a:endParaRPr>
          </a:p>
        </p:txBody>
      </p:sp>
      <p:sp>
        <p:nvSpPr>
          <p:cNvPr id="8" name="Sisällön paikkamerkki 2">
            <a:extLst>
              <a:ext uri="{FF2B5EF4-FFF2-40B4-BE49-F238E27FC236}">
                <a16:creationId xmlns:a16="http://schemas.microsoft.com/office/drawing/2014/main" id="{F7CEB20C-7AF1-E7B6-54E4-C9BC501B26A2}"/>
              </a:ext>
            </a:extLst>
          </p:cNvPr>
          <p:cNvSpPr>
            <a:spLocks noGrp="1"/>
          </p:cNvSpPr>
          <p:nvPr/>
        </p:nvSpPr>
        <p:spPr>
          <a:xfrm>
            <a:off x="543797" y="2140085"/>
            <a:ext cx="6748825" cy="3970915"/>
          </a:xfrm>
          <a:prstGeom prst="rect">
            <a:avLst/>
          </a:prstGeom>
          <a:solidFill>
            <a:schemeClr val="bg2">
              <a:alpha val="50000"/>
            </a:schemeClr>
          </a:solidFill>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endParaRPr lang="fi-FI" b="1" dirty="0">
              <a:solidFill>
                <a:schemeClr val="tx1">
                  <a:lumMod val="50000"/>
                </a:schemeClr>
              </a:solidFill>
            </a:endParaRPr>
          </a:p>
          <a:p>
            <a:pPr marL="228600" lvl="1" indent="0">
              <a:spcBef>
                <a:spcPts val="0"/>
              </a:spcBef>
              <a:buNone/>
            </a:pPr>
            <a:r>
              <a:rPr lang="fi-FI" b="1" u="sng" dirty="0">
                <a:solidFill>
                  <a:schemeClr val="tx1">
                    <a:lumMod val="50000"/>
                  </a:schemeClr>
                </a:solidFill>
              </a:rPr>
              <a:t>Maanomistajien aktivointi ja osallistaminen</a:t>
            </a:r>
          </a:p>
          <a:p>
            <a:pPr lvl="2">
              <a:spcBef>
                <a:spcPts val="0"/>
              </a:spcBef>
            </a:pPr>
            <a:r>
              <a:rPr lang="fi-FI" dirty="0" err="1">
                <a:solidFill>
                  <a:schemeClr val="tx1">
                    <a:lumMod val="50000"/>
                  </a:schemeClr>
                </a:solidFill>
              </a:rPr>
              <a:t>Kontaktointeja</a:t>
            </a:r>
            <a:r>
              <a:rPr lang="fi-FI" dirty="0">
                <a:solidFill>
                  <a:schemeClr val="tx1">
                    <a:lumMod val="50000"/>
                  </a:schemeClr>
                </a:solidFill>
              </a:rPr>
              <a:t> valuma-alueen asukkaille asiakaskirjeillä (2148 kpl –sisälsi </a:t>
            </a:r>
            <a:r>
              <a:rPr lang="fi-FI" dirty="0" err="1">
                <a:solidFill>
                  <a:schemeClr val="tx1">
                    <a:lumMod val="50000"/>
                  </a:schemeClr>
                </a:solidFill>
              </a:rPr>
              <a:t>webropol</a:t>
            </a:r>
            <a:r>
              <a:rPr lang="fi-FI" dirty="0">
                <a:solidFill>
                  <a:schemeClr val="tx1">
                    <a:lumMod val="50000"/>
                  </a:schemeClr>
                </a:solidFill>
              </a:rPr>
              <a:t> -kyselyn)</a:t>
            </a:r>
          </a:p>
          <a:p>
            <a:pPr lvl="2">
              <a:spcBef>
                <a:spcPts val="0"/>
              </a:spcBef>
            </a:pPr>
            <a:r>
              <a:rPr lang="fi-FI" dirty="0">
                <a:solidFill>
                  <a:schemeClr val="tx1">
                    <a:lumMod val="50000"/>
                  </a:schemeClr>
                </a:solidFill>
              </a:rPr>
              <a:t>Sosiaalisen median tiedotteita (</a:t>
            </a:r>
            <a:r>
              <a:rPr lang="fi-FI" dirty="0" err="1">
                <a:solidFill>
                  <a:schemeClr val="tx1">
                    <a:lumMod val="50000"/>
                  </a:schemeClr>
                </a:solidFill>
              </a:rPr>
              <a:t>webropol</a:t>
            </a:r>
            <a:r>
              <a:rPr lang="fi-FI" dirty="0">
                <a:solidFill>
                  <a:schemeClr val="tx1">
                    <a:lumMod val="50000"/>
                  </a:schemeClr>
                </a:solidFill>
              </a:rPr>
              <a:t> –kysely, </a:t>
            </a:r>
            <a:r>
              <a:rPr lang="fi-FI" dirty="0" err="1">
                <a:solidFill>
                  <a:schemeClr val="tx1">
                    <a:lumMod val="50000"/>
                  </a:schemeClr>
                </a:solidFill>
              </a:rPr>
              <a:t>facebook</a:t>
            </a:r>
            <a:r>
              <a:rPr lang="fi-FI" dirty="0">
                <a:solidFill>
                  <a:schemeClr val="tx1">
                    <a:lumMod val="50000"/>
                  </a:schemeClr>
                </a:solidFill>
              </a:rPr>
              <a:t>, </a:t>
            </a:r>
            <a:r>
              <a:rPr lang="fi-FI" dirty="0" err="1">
                <a:solidFill>
                  <a:schemeClr val="tx1">
                    <a:lumMod val="50000"/>
                  </a:schemeClr>
                </a:solidFill>
              </a:rPr>
              <a:t>instagram</a:t>
            </a:r>
            <a:r>
              <a:rPr lang="fi-FI" dirty="0">
                <a:solidFill>
                  <a:schemeClr val="tx1">
                    <a:lumMod val="50000"/>
                  </a:schemeClr>
                </a:solidFill>
              </a:rPr>
              <a:t>, hankkeen omat sivut, (blogi))</a:t>
            </a:r>
          </a:p>
          <a:p>
            <a:pPr lvl="2">
              <a:spcBef>
                <a:spcPts val="0"/>
              </a:spcBef>
            </a:pPr>
            <a:r>
              <a:rPr lang="fi-FI" dirty="0">
                <a:solidFill>
                  <a:schemeClr val="tx1">
                    <a:lumMod val="50000"/>
                  </a:schemeClr>
                </a:solidFill>
              </a:rPr>
              <a:t>Retkiä, Yleisötapahtumia (vesiensuojelurakenteiden esittelyt, Mikkelin kalamarkkinat), Tupailtoja</a:t>
            </a:r>
          </a:p>
          <a:p>
            <a:pPr lvl="2">
              <a:spcBef>
                <a:spcPts val="0"/>
              </a:spcBef>
            </a:pPr>
            <a:r>
              <a:rPr lang="fi-FI" dirty="0">
                <a:solidFill>
                  <a:schemeClr val="tx1">
                    <a:lumMod val="50000"/>
                  </a:schemeClr>
                </a:solidFill>
              </a:rPr>
              <a:t>Saatu </a:t>
            </a:r>
            <a:r>
              <a:rPr lang="fi-FI" dirty="0" err="1">
                <a:solidFill>
                  <a:schemeClr val="tx1">
                    <a:lumMod val="50000"/>
                  </a:schemeClr>
                </a:solidFill>
              </a:rPr>
              <a:t>kontaktoinnin</a:t>
            </a:r>
            <a:r>
              <a:rPr lang="fi-FI" dirty="0">
                <a:solidFill>
                  <a:schemeClr val="tx1">
                    <a:lumMod val="50000"/>
                  </a:schemeClr>
                </a:solidFill>
              </a:rPr>
              <a:t> ja materiaalin pohjalta n. 10 kunnostuskohdetta.</a:t>
            </a:r>
          </a:p>
          <a:p>
            <a:pPr marL="228600" lvl="1" indent="0">
              <a:spcBef>
                <a:spcPts val="0"/>
              </a:spcBef>
              <a:buNone/>
            </a:pPr>
            <a:endParaRPr lang="fi-FI" dirty="0">
              <a:solidFill>
                <a:schemeClr val="tx1">
                  <a:lumMod val="50000"/>
                </a:schemeClr>
              </a:solidFill>
            </a:endParaRPr>
          </a:p>
          <a:p>
            <a:pPr lvl="2">
              <a:spcBef>
                <a:spcPts val="0"/>
              </a:spcBef>
            </a:pPr>
            <a:endParaRPr lang="fi-FI" dirty="0">
              <a:solidFill>
                <a:schemeClr val="tx1">
                  <a:lumMod val="50000"/>
                </a:schemeClr>
              </a:solidFill>
            </a:endParaRPr>
          </a:p>
        </p:txBody>
      </p:sp>
      <p:pic>
        <p:nvPicPr>
          <p:cNvPr id="2" name="Kuva 1" descr="Kuva, joka sisältää kohteen Fontti, Grafiikka, ympyrä, logo&#10;&#10;Kuvaus luotu automaattisesti">
            <a:extLst>
              <a:ext uri="{FF2B5EF4-FFF2-40B4-BE49-F238E27FC236}">
                <a16:creationId xmlns:a16="http://schemas.microsoft.com/office/drawing/2014/main" id="{88729198-37D0-1812-9B59-F3A6E2F1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611" y="395687"/>
            <a:ext cx="1415348" cy="1026496"/>
          </a:xfrm>
          <a:prstGeom prst="rect">
            <a:avLst/>
          </a:prstGeom>
          <a:solidFill>
            <a:schemeClr val="bg2"/>
          </a:solidFill>
          <a:effectLst>
            <a:softEdge rad="12700"/>
          </a:effectLst>
        </p:spPr>
      </p:pic>
      <p:grpSp>
        <p:nvGrpSpPr>
          <p:cNvPr id="10" name="Ryhmä 9">
            <a:extLst>
              <a:ext uri="{FF2B5EF4-FFF2-40B4-BE49-F238E27FC236}">
                <a16:creationId xmlns:a16="http://schemas.microsoft.com/office/drawing/2014/main" id="{ED150DA8-6C9A-B55C-7600-4649C59B3321}"/>
              </a:ext>
            </a:extLst>
          </p:cNvPr>
          <p:cNvGrpSpPr/>
          <p:nvPr/>
        </p:nvGrpSpPr>
        <p:grpSpPr>
          <a:xfrm>
            <a:off x="7631961" y="2140085"/>
            <a:ext cx="3838241" cy="3970915"/>
            <a:chOff x="7631961" y="2140085"/>
            <a:chExt cx="3838241" cy="3970915"/>
          </a:xfrm>
        </p:grpSpPr>
        <p:pic>
          <p:nvPicPr>
            <p:cNvPr id="4" name="Kuva 3">
              <a:extLst>
                <a:ext uri="{FF2B5EF4-FFF2-40B4-BE49-F238E27FC236}">
                  <a16:creationId xmlns:a16="http://schemas.microsoft.com/office/drawing/2014/main" id="{A144AC86-E373-E8AB-E200-368F901671B7}"/>
                </a:ext>
              </a:extLst>
            </p:cNvPr>
            <p:cNvPicPr>
              <a:picLocks noChangeAspect="1"/>
            </p:cNvPicPr>
            <p:nvPr/>
          </p:nvPicPr>
          <p:blipFill rotWithShape="1">
            <a:blip r:embed="rId4"/>
            <a:srcRect r="31537"/>
            <a:stretch/>
          </p:blipFill>
          <p:spPr>
            <a:xfrm>
              <a:off x="7631961" y="2140085"/>
              <a:ext cx="3838241" cy="3970915"/>
            </a:xfrm>
            <a:prstGeom prst="rect">
              <a:avLst/>
            </a:prstGeom>
          </p:spPr>
        </p:pic>
        <p:pic>
          <p:nvPicPr>
            <p:cNvPr id="9" name="Kuva 8">
              <a:extLst>
                <a:ext uri="{FF2B5EF4-FFF2-40B4-BE49-F238E27FC236}">
                  <a16:creationId xmlns:a16="http://schemas.microsoft.com/office/drawing/2014/main" id="{8D46ACF8-445F-157F-BFBF-AE27E14E8DA8}"/>
                </a:ext>
              </a:extLst>
            </p:cNvPr>
            <p:cNvPicPr>
              <a:picLocks noChangeAspect="1"/>
            </p:cNvPicPr>
            <p:nvPr/>
          </p:nvPicPr>
          <p:blipFill>
            <a:blip r:embed="rId5"/>
            <a:stretch>
              <a:fillRect/>
            </a:stretch>
          </p:blipFill>
          <p:spPr>
            <a:xfrm>
              <a:off x="7631961" y="4979144"/>
              <a:ext cx="1750164" cy="696667"/>
            </a:xfrm>
            <a:prstGeom prst="rect">
              <a:avLst/>
            </a:prstGeom>
          </p:spPr>
        </p:pic>
      </p:grpSp>
    </p:spTree>
    <p:extLst>
      <p:ext uri="{BB962C8B-B14F-4D97-AF65-F5344CB8AC3E}">
        <p14:creationId xmlns:p14="http://schemas.microsoft.com/office/powerpoint/2010/main" val="366135072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CB0D86DD-220B-A545-0D9E-0E62063DAAF0}"/>
              </a:ext>
            </a:extLst>
          </p:cNvPr>
          <p:cNvSpPr>
            <a:spLocks noGrp="1"/>
          </p:cNvSpPr>
          <p:nvPr/>
        </p:nvSpPr>
        <p:spPr>
          <a:xfrm>
            <a:off x="543797" y="1270082"/>
            <a:ext cx="8979582" cy="675450"/>
          </a:xfrm>
          <a:prstGeom prst="rect">
            <a:avLst/>
          </a:prstGeom>
          <a:solidFill>
            <a:schemeClr val="bg2">
              <a:alpha val="60000"/>
            </a:schemeClr>
          </a:solidFill>
        </p:spPr>
        <p:txBody>
          <a:bodyPr vert="horz" lIns="91440" tIns="45720" rIns="91440" bIns="45720" rtlCol="0" anchor="b">
            <a:normAutofit/>
          </a:bodyPr>
          <a:lst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a:lstStyle>
          <a:p>
            <a:r>
              <a:rPr lang="fi-FI" dirty="0">
                <a:solidFill>
                  <a:schemeClr val="tx1">
                    <a:lumMod val="50000"/>
                  </a:schemeClr>
                </a:solidFill>
              </a:rPr>
              <a:t>Mitä on saatu aikaan 03/2024 </a:t>
            </a:r>
            <a:r>
              <a:rPr lang="fi-FI" dirty="0">
                <a:solidFill>
                  <a:schemeClr val="tx1">
                    <a:lumMod val="50000"/>
                  </a:schemeClr>
                </a:solidFill>
                <a:sym typeface="Wingdings" panose="05000000000000000000" pitchFamily="2" charset="2"/>
              </a:rPr>
              <a:t></a:t>
            </a:r>
            <a:endParaRPr lang="fi-FI" dirty="0">
              <a:solidFill>
                <a:schemeClr val="tx1">
                  <a:lumMod val="50000"/>
                </a:schemeClr>
              </a:solidFill>
            </a:endParaRPr>
          </a:p>
        </p:txBody>
      </p:sp>
      <p:pic>
        <p:nvPicPr>
          <p:cNvPr id="2" name="Kuva 1" descr="Kuva, joka sisältää kohteen Fontti, Grafiikka, ympyrä, logo&#10;&#10;Kuvaus luotu automaattisesti">
            <a:extLst>
              <a:ext uri="{FF2B5EF4-FFF2-40B4-BE49-F238E27FC236}">
                <a16:creationId xmlns:a16="http://schemas.microsoft.com/office/drawing/2014/main" id="{88729198-37D0-1812-9B59-F3A6E2F1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611" y="395687"/>
            <a:ext cx="1415348" cy="1026496"/>
          </a:xfrm>
          <a:prstGeom prst="rect">
            <a:avLst/>
          </a:prstGeom>
          <a:solidFill>
            <a:schemeClr val="bg2"/>
          </a:solidFill>
          <a:effectLst>
            <a:softEdge rad="12700"/>
          </a:effectLst>
        </p:spPr>
      </p:pic>
      <p:pic>
        <p:nvPicPr>
          <p:cNvPr id="5" name="Kuva 4">
            <a:extLst>
              <a:ext uri="{FF2B5EF4-FFF2-40B4-BE49-F238E27FC236}">
                <a16:creationId xmlns:a16="http://schemas.microsoft.com/office/drawing/2014/main" id="{10E5CCA6-4076-8C72-B2C9-A903EFA4083D}"/>
              </a:ext>
            </a:extLst>
          </p:cNvPr>
          <p:cNvPicPr>
            <a:picLocks noChangeAspect="1"/>
          </p:cNvPicPr>
          <p:nvPr/>
        </p:nvPicPr>
        <p:blipFill>
          <a:blip r:embed="rId4"/>
          <a:stretch>
            <a:fillRect/>
          </a:stretch>
        </p:blipFill>
        <p:spPr>
          <a:xfrm>
            <a:off x="543797" y="2644460"/>
            <a:ext cx="6593603" cy="4045826"/>
          </a:xfrm>
          <a:prstGeom prst="rect">
            <a:avLst/>
          </a:prstGeom>
        </p:spPr>
      </p:pic>
      <p:sp>
        <p:nvSpPr>
          <p:cNvPr id="6" name="Tekstiruutu 5">
            <a:extLst>
              <a:ext uri="{FF2B5EF4-FFF2-40B4-BE49-F238E27FC236}">
                <a16:creationId xmlns:a16="http://schemas.microsoft.com/office/drawing/2014/main" id="{DDC03827-157A-0DA3-09F6-4C1715674EA5}"/>
              </a:ext>
            </a:extLst>
          </p:cNvPr>
          <p:cNvSpPr txBox="1"/>
          <p:nvPr/>
        </p:nvSpPr>
        <p:spPr>
          <a:xfrm>
            <a:off x="543797" y="2110330"/>
            <a:ext cx="5552203" cy="369332"/>
          </a:xfrm>
          <a:prstGeom prst="rect">
            <a:avLst/>
          </a:prstGeom>
          <a:solidFill>
            <a:schemeClr val="bg2">
              <a:alpha val="50000"/>
            </a:schemeClr>
          </a:solidFill>
        </p:spPr>
        <p:txBody>
          <a:bodyPr wrap="square" rtlCol="0">
            <a:spAutoFit/>
          </a:bodyPr>
          <a:lstStyle/>
          <a:p>
            <a:r>
              <a:rPr lang="fi-FI" dirty="0">
                <a:solidFill>
                  <a:schemeClr val="tx1">
                    <a:lumMod val="50000"/>
                  </a:schemeClr>
                </a:solidFill>
              </a:rPr>
              <a:t>Kohteiden Priorisointi valuma-aluetalkkari hankkeessa</a:t>
            </a:r>
          </a:p>
        </p:txBody>
      </p:sp>
      <p:pic>
        <p:nvPicPr>
          <p:cNvPr id="14" name="Kuva 13">
            <a:extLst>
              <a:ext uri="{FF2B5EF4-FFF2-40B4-BE49-F238E27FC236}">
                <a16:creationId xmlns:a16="http://schemas.microsoft.com/office/drawing/2014/main" id="{472A64D0-C3C3-A9B7-D2E4-65F5CEEC3680}"/>
              </a:ext>
            </a:extLst>
          </p:cNvPr>
          <p:cNvPicPr>
            <a:picLocks noChangeAspect="1"/>
          </p:cNvPicPr>
          <p:nvPr/>
        </p:nvPicPr>
        <p:blipFill>
          <a:blip r:embed="rId5"/>
          <a:stretch>
            <a:fillRect/>
          </a:stretch>
        </p:blipFill>
        <p:spPr>
          <a:xfrm>
            <a:off x="8478383" y="2082618"/>
            <a:ext cx="3260576" cy="4607668"/>
          </a:xfrm>
          <a:prstGeom prst="rect">
            <a:avLst/>
          </a:prstGeom>
        </p:spPr>
      </p:pic>
    </p:spTree>
    <p:extLst>
      <p:ext uri="{BB962C8B-B14F-4D97-AF65-F5344CB8AC3E}">
        <p14:creationId xmlns:p14="http://schemas.microsoft.com/office/powerpoint/2010/main" val="35233732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CB0D86DD-220B-A545-0D9E-0E62063DAAF0}"/>
              </a:ext>
            </a:extLst>
          </p:cNvPr>
          <p:cNvSpPr>
            <a:spLocks noGrp="1"/>
          </p:cNvSpPr>
          <p:nvPr/>
        </p:nvSpPr>
        <p:spPr>
          <a:xfrm>
            <a:off x="543797" y="1270082"/>
            <a:ext cx="8979582" cy="675450"/>
          </a:xfrm>
          <a:prstGeom prst="rect">
            <a:avLst/>
          </a:prstGeom>
          <a:solidFill>
            <a:schemeClr val="bg2">
              <a:alpha val="60000"/>
            </a:schemeClr>
          </a:solidFill>
        </p:spPr>
        <p:txBody>
          <a:bodyPr vert="horz" lIns="91440" tIns="45720" rIns="91440" bIns="45720" rtlCol="0" anchor="b">
            <a:normAutofit/>
          </a:bodyPr>
          <a:lst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a:lstStyle>
          <a:p>
            <a:r>
              <a:rPr lang="fi-FI" dirty="0">
                <a:solidFill>
                  <a:schemeClr val="tx1">
                    <a:lumMod val="50000"/>
                  </a:schemeClr>
                </a:solidFill>
              </a:rPr>
              <a:t>Mitä on saatu aikaan 03/2024 </a:t>
            </a:r>
            <a:r>
              <a:rPr lang="fi-FI" dirty="0">
                <a:solidFill>
                  <a:schemeClr val="tx1">
                    <a:lumMod val="50000"/>
                  </a:schemeClr>
                </a:solidFill>
                <a:sym typeface="Wingdings" panose="05000000000000000000" pitchFamily="2" charset="2"/>
              </a:rPr>
              <a:t></a:t>
            </a:r>
            <a:endParaRPr lang="fi-FI" dirty="0">
              <a:solidFill>
                <a:schemeClr val="tx1">
                  <a:lumMod val="50000"/>
                </a:schemeClr>
              </a:solidFill>
            </a:endParaRPr>
          </a:p>
        </p:txBody>
      </p:sp>
      <p:pic>
        <p:nvPicPr>
          <p:cNvPr id="2" name="Kuva 1" descr="Kuva, joka sisältää kohteen Fontti, Grafiikka, ympyrä, logo&#10;&#10;Kuvaus luotu automaattisesti">
            <a:extLst>
              <a:ext uri="{FF2B5EF4-FFF2-40B4-BE49-F238E27FC236}">
                <a16:creationId xmlns:a16="http://schemas.microsoft.com/office/drawing/2014/main" id="{88729198-37D0-1812-9B59-F3A6E2F1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611" y="395687"/>
            <a:ext cx="1415348" cy="1026496"/>
          </a:xfrm>
          <a:prstGeom prst="rect">
            <a:avLst/>
          </a:prstGeom>
          <a:solidFill>
            <a:schemeClr val="bg2"/>
          </a:solidFill>
          <a:effectLst>
            <a:softEdge rad="12700"/>
          </a:effectLst>
        </p:spPr>
      </p:pic>
      <p:sp>
        <p:nvSpPr>
          <p:cNvPr id="6" name="Tekstiruutu 5">
            <a:extLst>
              <a:ext uri="{FF2B5EF4-FFF2-40B4-BE49-F238E27FC236}">
                <a16:creationId xmlns:a16="http://schemas.microsoft.com/office/drawing/2014/main" id="{DDC03827-157A-0DA3-09F6-4C1715674EA5}"/>
              </a:ext>
            </a:extLst>
          </p:cNvPr>
          <p:cNvSpPr txBox="1"/>
          <p:nvPr/>
        </p:nvSpPr>
        <p:spPr>
          <a:xfrm>
            <a:off x="543797" y="2110330"/>
            <a:ext cx="5552203" cy="369332"/>
          </a:xfrm>
          <a:prstGeom prst="rect">
            <a:avLst/>
          </a:prstGeom>
          <a:solidFill>
            <a:schemeClr val="bg2">
              <a:alpha val="50000"/>
            </a:schemeClr>
          </a:solidFill>
        </p:spPr>
        <p:txBody>
          <a:bodyPr wrap="square" rtlCol="0">
            <a:spAutoFit/>
          </a:bodyPr>
          <a:lstStyle/>
          <a:p>
            <a:r>
              <a:rPr lang="fi-FI" dirty="0">
                <a:solidFill>
                  <a:schemeClr val="tx1">
                    <a:lumMod val="50000"/>
                  </a:schemeClr>
                </a:solidFill>
              </a:rPr>
              <a:t>Tällä hetkellä käynnissä:</a:t>
            </a:r>
          </a:p>
        </p:txBody>
      </p:sp>
      <p:sp>
        <p:nvSpPr>
          <p:cNvPr id="3" name="Sisällön paikkamerkki 2">
            <a:extLst>
              <a:ext uri="{FF2B5EF4-FFF2-40B4-BE49-F238E27FC236}">
                <a16:creationId xmlns:a16="http://schemas.microsoft.com/office/drawing/2014/main" id="{E6533AC3-E3C6-02C5-2BB0-D7E21840D7DF}"/>
              </a:ext>
            </a:extLst>
          </p:cNvPr>
          <p:cNvSpPr>
            <a:spLocks noGrp="1"/>
          </p:cNvSpPr>
          <p:nvPr/>
        </p:nvSpPr>
        <p:spPr>
          <a:xfrm>
            <a:off x="543797" y="2583090"/>
            <a:ext cx="6847603" cy="3970915"/>
          </a:xfrm>
          <a:prstGeom prst="rect">
            <a:avLst/>
          </a:prstGeom>
          <a:solidFill>
            <a:schemeClr val="bg2">
              <a:alpha val="50000"/>
            </a:scheme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endParaRPr lang="fi-FI" b="1" dirty="0">
              <a:solidFill>
                <a:schemeClr val="tx1">
                  <a:lumMod val="50000"/>
                </a:schemeClr>
              </a:solidFill>
            </a:endParaRPr>
          </a:p>
          <a:p>
            <a:pPr marL="228600" lvl="1" indent="0">
              <a:spcBef>
                <a:spcPts val="0"/>
              </a:spcBef>
              <a:buNone/>
            </a:pPr>
            <a:r>
              <a:rPr lang="fi-FI" b="1" u="sng" dirty="0">
                <a:solidFill>
                  <a:schemeClr val="tx1">
                    <a:lumMod val="50000"/>
                  </a:schemeClr>
                </a:solidFill>
              </a:rPr>
              <a:t>Vesiensuojelurakenteiden suunnittelu ja toteutus</a:t>
            </a:r>
          </a:p>
          <a:p>
            <a:pPr marL="502920" lvl="2" indent="0">
              <a:spcBef>
                <a:spcPts val="0"/>
              </a:spcBef>
              <a:buNone/>
            </a:pPr>
            <a:r>
              <a:rPr lang="fi-FI" b="1" u="sng" dirty="0">
                <a:solidFill>
                  <a:schemeClr val="tx1">
                    <a:lumMod val="50000"/>
                  </a:schemeClr>
                </a:solidFill>
              </a:rPr>
              <a:t>Hirsikankaansuon kosteikko (maanomistajalähtöinen)</a:t>
            </a:r>
          </a:p>
          <a:p>
            <a:pPr lvl="2">
              <a:spcBef>
                <a:spcPts val="0"/>
              </a:spcBef>
            </a:pPr>
            <a:r>
              <a:rPr lang="fi-FI" dirty="0">
                <a:solidFill>
                  <a:schemeClr val="tx1">
                    <a:lumMod val="50000"/>
                  </a:schemeClr>
                </a:solidFill>
              </a:rPr>
              <a:t>Hirsikankaansuon kosteikkosuunnitelma valmistunut 01-02/2024</a:t>
            </a:r>
          </a:p>
          <a:p>
            <a:pPr lvl="2">
              <a:spcBef>
                <a:spcPts val="0"/>
              </a:spcBef>
            </a:pPr>
            <a:r>
              <a:rPr lang="fi-FI" dirty="0">
                <a:solidFill>
                  <a:schemeClr val="tx1">
                    <a:lumMod val="50000"/>
                  </a:schemeClr>
                </a:solidFill>
              </a:rPr>
              <a:t>Hirsikankaansuon urakoitsijan päätetty 7.3.2024.</a:t>
            </a:r>
          </a:p>
          <a:p>
            <a:pPr lvl="2">
              <a:spcBef>
                <a:spcPts val="0"/>
              </a:spcBef>
            </a:pPr>
            <a:r>
              <a:rPr lang="fi-FI" dirty="0">
                <a:solidFill>
                  <a:schemeClr val="tx1">
                    <a:lumMod val="50000"/>
                  </a:schemeClr>
                </a:solidFill>
              </a:rPr>
              <a:t>Toteutus kuivaan aikaan ennen 10/2024.</a:t>
            </a:r>
          </a:p>
          <a:p>
            <a:pPr marL="502920" lvl="2" indent="0">
              <a:spcBef>
                <a:spcPts val="0"/>
              </a:spcBef>
              <a:buNone/>
            </a:pPr>
            <a:r>
              <a:rPr lang="fi-FI" b="1" u="sng" dirty="0" err="1">
                <a:solidFill>
                  <a:schemeClr val="tx1">
                    <a:lumMod val="50000"/>
                  </a:schemeClr>
                </a:solidFill>
              </a:rPr>
              <a:t>Lietjärven</a:t>
            </a:r>
            <a:r>
              <a:rPr lang="fi-FI" b="1" u="sng" dirty="0">
                <a:solidFill>
                  <a:schemeClr val="tx1">
                    <a:lumMod val="50000"/>
                  </a:schemeClr>
                </a:solidFill>
              </a:rPr>
              <a:t> 2-tasouoma (maanomistajalähtöinen)</a:t>
            </a:r>
          </a:p>
          <a:p>
            <a:pPr lvl="2">
              <a:spcBef>
                <a:spcPts val="0"/>
              </a:spcBef>
            </a:pPr>
            <a:r>
              <a:rPr lang="fi-FI" dirty="0">
                <a:solidFill>
                  <a:schemeClr val="tx1">
                    <a:lumMod val="50000"/>
                  </a:schemeClr>
                </a:solidFill>
              </a:rPr>
              <a:t>Ojitusyhteisön uudelleen herättäminen. Järjestäytymispalaveri pidetty 5.3.2024, jossa päätetty vesiensuojelurakennesuunnitelmien tekemisestä ojitusyhteisön alueella.</a:t>
            </a:r>
          </a:p>
          <a:p>
            <a:pPr lvl="2">
              <a:spcBef>
                <a:spcPts val="0"/>
              </a:spcBef>
            </a:pPr>
            <a:r>
              <a:rPr lang="fi-FI" dirty="0" err="1">
                <a:solidFill>
                  <a:schemeClr val="tx1">
                    <a:lumMod val="50000"/>
                  </a:schemeClr>
                </a:solidFill>
              </a:rPr>
              <a:t>Lietjärven</a:t>
            </a:r>
            <a:r>
              <a:rPr lang="fi-FI" dirty="0">
                <a:solidFill>
                  <a:schemeClr val="tx1">
                    <a:lumMod val="50000"/>
                  </a:schemeClr>
                </a:solidFill>
              </a:rPr>
              <a:t> 2-tasouoman tekniset suunnitelmat kilpailutukseen (03-04/2024)</a:t>
            </a:r>
          </a:p>
          <a:p>
            <a:pPr lvl="2">
              <a:spcBef>
                <a:spcPts val="0"/>
              </a:spcBef>
            </a:pPr>
            <a:r>
              <a:rPr lang="fi-FI" dirty="0">
                <a:solidFill>
                  <a:schemeClr val="tx1">
                    <a:lumMod val="50000"/>
                  </a:schemeClr>
                </a:solidFill>
              </a:rPr>
              <a:t>Suunnitelmien (kustannusarvioiden) valmistumisen jälkeen arvioidaan toteuttamismahdollisuudet hankkeen aikana vs. muilla rahoituslähteillä.</a:t>
            </a:r>
          </a:p>
          <a:p>
            <a:pPr lvl="2">
              <a:spcBef>
                <a:spcPts val="0"/>
              </a:spcBef>
            </a:pPr>
            <a:endParaRPr lang="fi-FI" dirty="0">
              <a:solidFill>
                <a:schemeClr val="tx1">
                  <a:lumMod val="50000"/>
                </a:schemeClr>
              </a:solidFill>
            </a:endParaRPr>
          </a:p>
          <a:p>
            <a:pPr lvl="2">
              <a:spcBef>
                <a:spcPts val="0"/>
              </a:spcBef>
            </a:pPr>
            <a:endParaRPr lang="fi-FI" dirty="0">
              <a:solidFill>
                <a:schemeClr val="tx1">
                  <a:lumMod val="50000"/>
                </a:schemeClr>
              </a:solidFill>
            </a:endParaRPr>
          </a:p>
          <a:p>
            <a:pPr marL="228600" lvl="1" indent="0">
              <a:spcBef>
                <a:spcPts val="0"/>
              </a:spcBef>
              <a:buNone/>
            </a:pPr>
            <a:endParaRPr lang="fi-FI" dirty="0">
              <a:solidFill>
                <a:schemeClr val="tx1">
                  <a:lumMod val="50000"/>
                </a:schemeClr>
              </a:solidFill>
            </a:endParaRPr>
          </a:p>
          <a:p>
            <a:pPr lvl="2">
              <a:spcBef>
                <a:spcPts val="0"/>
              </a:spcBef>
            </a:pPr>
            <a:endParaRPr lang="fi-FI" dirty="0">
              <a:solidFill>
                <a:schemeClr val="tx1">
                  <a:lumMod val="50000"/>
                </a:schemeClr>
              </a:solidFill>
            </a:endParaRPr>
          </a:p>
        </p:txBody>
      </p:sp>
      <p:pic>
        <p:nvPicPr>
          <p:cNvPr id="8" name="Kuva 7">
            <a:extLst>
              <a:ext uri="{FF2B5EF4-FFF2-40B4-BE49-F238E27FC236}">
                <a16:creationId xmlns:a16="http://schemas.microsoft.com/office/drawing/2014/main" id="{333D272D-8B3D-5909-CDF5-5533644B3C4C}"/>
              </a:ext>
            </a:extLst>
          </p:cNvPr>
          <p:cNvPicPr>
            <a:picLocks noChangeAspect="1"/>
          </p:cNvPicPr>
          <p:nvPr/>
        </p:nvPicPr>
        <p:blipFill>
          <a:blip r:embed="rId4"/>
          <a:stretch>
            <a:fillRect/>
          </a:stretch>
        </p:blipFill>
        <p:spPr>
          <a:xfrm>
            <a:off x="7991475" y="2007958"/>
            <a:ext cx="3950053" cy="4546048"/>
          </a:xfrm>
          <a:prstGeom prst="rect">
            <a:avLst/>
          </a:prstGeom>
        </p:spPr>
      </p:pic>
    </p:spTree>
    <p:extLst>
      <p:ext uri="{BB962C8B-B14F-4D97-AF65-F5344CB8AC3E}">
        <p14:creationId xmlns:p14="http://schemas.microsoft.com/office/powerpoint/2010/main" val="274971208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ACWA-life</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13</a:t>
            </a:fld>
            <a:endParaRPr lang="fi-FI"/>
          </a:p>
        </p:txBody>
      </p:sp>
    </p:spTree>
    <p:extLst>
      <p:ext uri="{BB962C8B-B14F-4D97-AF65-F5344CB8AC3E}">
        <p14:creationId xmlns:p14="http://schemas.microsoft.com/office/powerpoint/2010/main" val="1893959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4FB39F-5BF9-7F5A-B5C4-C2B864A5009D}"/>
              </a:ext>
            </a:extLst>
          </p:cNvPr>
          <p:cNvSpPr>
            <a:spLocks noGrp="1"/>
          </p:cNvSpPr>
          <p:nvPr>
            <p:ph type="title"/>
          </p:nvPr>
        </p:nvSpPr>
        <p:spPr>
          <a:xfrm>
            <a:off x="331800" y="1155074"/>
            <a:ext cx="10636236" cy="1119501"/>
          </a:xfrm>
        </p:spPr>
        <p:txBody>
          <a:bodyPr>
            <a:normAutofit/>
          </a:bodyPr>
          <a:lstStyle/>
          <a:p>
            <a:r>
              <a:rPr lang="fi-FI" sz="3600" dirty="0"/>
              <a:t>ACWA LIFE-hanke </a:t>
            </a:r>
          </a:p>
        </p:txBody>
      </p:sp>
      <p:sp>
        <p:nvSpPr>
          <p:cNvPr id="3" name="Sisällön paikkamerkki 2">
            <a:extLst>
              <a:ext uri="{FF2B5EF4-FFF2-40B4-BE49-F238E27FC236}">
                <a16:creationId xmlns:a16="http://schemas.microsoft.com/office/drawing/2014/main" id="{AAA03E5C-D11B-AE73-5B2E-4A5018E3BCF6}"/>
              </a:ext>
            </a:extLst>
          </p:cNvPr>
          <p:cNvSpPr>
            <a:spLocks noGrp="1"/>
          </p:cNvSpPr>
          <p:nvPr>
            <p:ph idx="1"/>
          </p:nvPr>
        </p:nvSpPr>
        <p:spPr>
          <a:xfrm>
            <a:off x="265125" y="2351891"/>
            <a:ext cx="10636236" cy="4089200"/>
          </a:xfrm>
        </p:spPr>
        <p:txBody>
          <a:bodyPr/>
          <a:lstStyle/>
          <a:p>
            <a:r>
              <a:rPr lang="fi-FI" sz="2000" dirty="0"/>
              <a:t>Viimeistelty hankehakemus on jätetty EU:lle 1.3.2024. Päätös hankkeen läpimenosta tulee kesäkuun 2024 aikana. Hanke alkaisi vuoden 2025 alusta.</a:t>
            </a:r>
          </a:p>
          <a:p>
            <a:r>
              <a:rPr lang="fi-FI" sz="2000" dirty="0"/>
              <a:t>Kesto olisi noin 7-8 vuotta ja kokonaisbudjetti noin 28 </a:t>
            </a:r>
            <a:r>
              <a:rPr lang="fi-FI" sz="2000" dirty="0" err="1"/>
              <a:t>milj</a:t>
            </a:r>
            <a:r>
              <a:rPr lang="fi-FI" sz="2000" dirty="0"/>
              <a:t>, mukana runsaslukuinen joukko ELY-keskuksia ja muita toimijoita</a:t>
            </a:r>
          </a:p>
          <a:p>
            <a:r>
              <a:rPr lang="fi-FI" sz="2000" dirty="0"/>
              <a:t>Hankkeella pyritään vastaamaan vesienhoidon toteutuksen haasteisiin;</a:t>
            </a:r>
          </a:p>
          <a:p>
            <a:pPr lvl="1"/>
            <a:r>
              <a:rPr lang="fi-FI" sz="1800" dirty="0"/>
              <a:t>Vapaaehtoisten toimenpiteiden toteutuminen ja kohdentuminen</a:t>
            </a:r>
          </a:p>
          <a:p>
            <a:pPr lvl="1"/>
            <a:r>
              <a:rPr lang="fi-FI" sz="1800" dirty="0"/>
              <a:t>Puutteet toteutuneiden toimenpiteiden vaikuttavuudessa</a:t>
            </a:r>
          </a:p>
          <a:p>
            <a:pPr lvl="1"/>
            <a:r>
              <a:rPr lang="fi-FI" sz="1800" dirty="0"/>
              <a:t>Rahoitusinstrumenttien kannustavuuden kehittäminen vaikuttavuus ja kohdentaminen huomioiden </a:t>
            </a:r>
          </a:p>
          <a:p>
            <a:pPr lvl="1"/>
            <a:r>
              <a:rPr lang="fi-FI" sz="1800" dirty="0"/>
              <a:t>Eri toimijoiden aktivoinnin, osaamisen ja sitouttamisen vahvistaminen</a:t>
            </a:r>
            <a:endParaRPr lang="fi-FI" sz="2000" dirty="0"/>
          </a:p>
          <a:p>
            <a:r>
              <a:rPr lang="fi-FI" sz="2000" dirty="0"/>
              <a:t>Etelä-Savon ja Pohjois-Savon ELY-keskuksilla yhteinen pilottialue (Haettu kokonaisbudjetti 1.8 </a:t>
            </a:r>
            <a:r>
              <a:rPr lang="fi-FI" sz="2000" dirty="0" err="1"/>
              <a:t>milj</a:t>
            </a:r>
            <a:r>
              <a:rPr lang="fi-FI" sz="2000" dirty="0"/>
              <a:t>), joka on Virtasalmi – Joroinen kalatalousalue</a:t>
            </a:r>
          </a:p>
          <a:p>
            <a:endParaRPr lang="fi-FI" sz="2000" dirty="0"/>
          </a:p>
          <a:p>
            <a:endParaRPr lang="fi-FI" sz="2000" dirty="0"/>
          </a:p>
          <a:p>
            <a:endParaRPr lang="fi-FI" sz="2000" dirty="0"/>
          </a:p>
          <a:p>
            <a:endParaRPr lang="fi-FI" sz="2000" dirty="0"/>
          </a:p>
        </p:txBody>
      </p:sp>
    </p:spTree>
    <p:extLst>
      <p:ext uri="{BB962C8B-B14F-4D97-AF65-F5344CB8AC3E}">
        <p14:creationId xmlns:p14="http://schemas.microsoft.com/office/powerpoint/2010/main" val="3085427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kartta&#10;&#10;Kuvaus luotu automaattisesti">
            <a:extLst>
              <a:ext uri="{FF2B5EF4-FFF2-40B4-BE49-F238E27FC236}">
                <a16:creationId xmlns:a16="http://schemas.microsoft.com/office/drawing/2014/main" id="{703015E8-2FC6-6F0F-9AEA-D36727104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403" y="904875"/>
            <a:ext cx="5154548" cy="5673560"/>
          </a:xfrm>
          <a:prstGeom prst="rect">
            <a:avLst/>
          </a:prstGeom>
        </p:spPr>
      </p:pic>
      <p:sp>
        <p:nvSpPr>
          <p:cNvPr id="4" name="Otsikko 3">
            <a:extLst>
              <a:ext uri="{FF2B5EF4-FFF2-40B4-BE49-F238E27FC236}">
                <a16:creationId xmlns:a16="http://schemas.microsoft.com/office/drawing/2014/main" id="{4DE8184D-285A-CA5C-20D2-2831CD45A91B}"/>
              </a:ext>
            </a:extLst>
          </p:cNvPr>
          <p:cNvSpPr>
            <a:spLocks noGrp="1"/>
          </p:cNvSpPr>
          <p:nvPr>
            <p:ph type="title"/>
          </p:nvPr>
        </p:nvSpPr>
        <p:spPr>
          <a:xfrm>
            <a:off x="374585" y="38100"/>
            <a:ext cx="8531290" cy="513117"/>
          </a:xfrm>
        </p:spPr>
        <p:txBody>
          <a:bodyPr/>
          <a:lstStyle/>
          <a:p>
            <a:r>
              <a:rPr lang="fi-FI" sz="2800" dirty="0">
                <a:solidFill>
                  <a:schemeClr val="tx2"/>
                </a:solidFill>
              </a:rPr>
              <a:t>Hankkeen toimenpiteet (Virtasalmi-Joroinen -pilottialue)</a:t>
            </a:r>
          </a:p>
        </p:txBody>
      </p:sp>
      <p:sp>
        <p:nvSpPr>
          <p:cNvPr id="5" name="Tekstin paikkamerkki 4">
            <a:extLst>
              <a:ext uri="{FF2B5EF4-FFF2-40B4-BE49-F238E27FC236}">
                <a16:creationId xmlns:a16="http://schemas.microsoft.com/office/drawing/2014/main" id="{2B3E4CB1-BBA4-91A1-FC31-982E96D993C3}"/>
              </a:ext>
            </a:extLst>
          </p:cNvPr>
          <p:cNvSpPr>
            <a:spLocks noGrp="1"/>
          </p:cNvSpPr>
          <p:nvPr>
            <p:ph type="body" sz="quarter" idx="10"/>
          </p:nvPr>
        </p:nvSpPr>
        <p:spPr>
          <a:xfrm>
            <a:off x="38100" y="628424"/>
            <a:ext cx="6934200" cy="5950011"/>
          </a:xfrm>
        </p:spPr>
        <p:txBody>
          <a:bodyPr/>
          <a:lstStyle/>
          <a:p>
            <a:pPr marL="356870" indent="-356870"/>
            <a:r>
              <a:rPr lang="fi-FI" sz="1800" b="1" dirty="0">
                <a:latin typeface="Calibri"/>
                <a:cs typeface="Calibri"/>
              </a:rPr>
              <a:t>Metsätalouden vesiensuojelu</a:t>
            </a:r>
            <a:r>
              <a:rPr lang="fi-FI" sz="1800" dirty="0">
                <a:latin typeface="Calibri"/>
                <a:cs typeface="Calibri"/>
              </a:rPr>
              <a:t> - ennakointi, kuormituksen vähentäminen, vesiensuojelurakenteet:</a:t>
            </a:r>
            <a:endParaRPr lang="fi-FI" sz="2800" dirty="0">
              <a:latin typeface="Calibri"/>
              <a:cs typeface="Calibri"/>
            </a:endParaRPr>
          </a:p>
          <a:p>
            <a:pPr lvl="1"/>
            <a:r>
              <a:rPr lang="fi-FI" sz="1800" dirty="0">
                <a:latin typeface="Calibri"/>
                <a:cs typeface="Calibri"/>
              </a:rPr>
              <a:t>Arkimetsänhoidon uudet suositukset ja työkalut: toimenpiteiden jalkautus, neuvonta ja koulutus koko kalatalousalueella (ESA, POS)</a:t>
            </a:r>
            <a:endParaRPr lang="fi-FI" sz="1800" dirty="0">
              <a:latin typeface="Calibri" panose="020F0502020204030204" pitchFamily="34" charset="0"/>
              <a:cs typeface="Calibri"/>
            </a:endParaRPr>
          </a:p>
          <a:p>
            <a:pPr lvl="1"/>
            <a:r>
              <a:rPr lang="fi-FI" sz="1800" dirty="0">
                <a:latin typeface="Calibri"/>
                <a:cs typeface="Calibri"/>
              </a:rPr>
              <a:t>Metsätalouden vesiensuojelurakenteiden suunnittelu ja toteutus intensiivialueilla. Vesiensuojelutoimenpiteiden kohdentaminen riskiperusteisesti käyttäen apuna malleja ja paikkatietopohjaisia työkaluja (ESA):</a:t>
            </a:r>
          </a:p>
          <a:p>
            <a:pPr marL="356870" indent="-356870"/>
            <a:r>
              <a:rPr lang="fi-FI" sz="1800" b="1" dirty="0">
                <a:latin typeface="Calibri"/>
                <a:cs typeface="Calibri"/>
              </a:rPr>
              <a:t>Maatalouden vesiensuojelu</a:t>
            </a:r>
            <a:r>
              <a:rPr lang="fi-FI" sz="1800" dirty="0">
                <a:latin typeface="Calibri"/>
                <a:cs typeface="Calibri"/>
              </a:rPr>
              <a:t> - kuormituksen vähentäminen toimenpiteitä kohdentamalla: (POS)</a:t>
            </a:r>
          </a:p>
          <a:p>
            <a:pPr lvl="1"/>
            <a:r>
              <a:rPr lang="fi-FI" sz="1800" dirty="0">
                <a:latin typeface="Calibri"/>
                <a:cs typeface="Calibri"/>
              </a:rPr>
              <a:t>Kosteikkojen rakennesuunnittelu </a:t>
            </a:r>
            <a:r>
              <a:rPr lang="fi-FI" sz="1800" dirty="0">
                <a:latin typeface="Calibri"/>
                <a:cs typeface="Calibri"/>
                <a:hlinkClick r:id="rId3"/>
              </a:rPr>
              <a:t>Joroisselän hoito-ohjelman</a:t>
            </a:r>
            <a:r>
              <a:rPr lang="fi-FI" sz="1800" dirty="0">
                <a:latin typeface="Calibri"/>
                <a:cs typeface="Calibri"/>
              </a:rPr>
              <a:t> priorisoinnin mukaisesti</a:t>
            </a:r>
            <a:endParaRPr lang="fi-FI" sz="1800" dirty="0">
              <a:latin typeface="Calibri" panose="020F0502020204030204" pitchFamily="34" charset="0"/>
              <a:cs typeface="Calibri"/>
            </a:endParaRPr>
          </a:p>
          <a:p>
            <a:pPr lvl="1"/>
            <a:r>
              <a:rPr lang="fi-FI" sz="1800" dirty="0">
                <a:latin typeface="Calibri"/>
                <a:cs typeface="Calibri"/>
              </a:rPr>
              <a:t>Neuvonnan kohdistaminen vaikuttavimmille peltolohkoille, mm. viljelykäytännöt ja maan kasvukunto.</a:t>
            </a:r>
          </a:p>
          <a:p>
            <a:pPr marL="457200" lvl="1" indent="0">
              <a:buNone/>
            </a:pPr>
            <a:r>
              <a:rPr lang="fi-FI" sz="1800" b="1" dirty="0">
                <a:latin typeface="Calibri"/>
                <a:cs typeface="Calibri"/>
              </a:rPr>
              <a:t>Vesistökunnostukset</a:t>
            </a:r>
          </a:p>
          <a:p>
            <a:pPr lvl="1"/>
            <a:r>
              <a:rPr lang="fi-FI" sz="1800" dirty="0">
                <a:latin typeface="Calibri"/>
                <a:cs typeface="Calibri"/>
              </a:rPr>
              <a:t>Ravintoverkkokunnostukset (2 kpl)</a:t>
            </a:r>
          </a:p>
          <a:p>
            <a:pPr lvl="1"/>
            <a:r>
              <a:rPr lang="fi-FI" sz="1800" dirty="0">
                <a:latin typeface="Calibri"/>
                <a:cs typeface="Calibri"/>
              </a:rPr>
              <a:t>Virtavesikunnostukset (1 kpl) </a:t>
            </a:r>
          </a:p>
          <a:p>
            <a:pPr marL="457200" lvl="1" indent="0">
              <a:buNone/>
            </a:pPr>
            <a:r>
              <a:rPr lang="fi-FI" sz="1800" b="1" dirty="0">
                <a:latin typeface="Calibri"/>
                <a:cs typeface="Calibri"/>
              </a:rPr>
              <a:t>Innovatiiviset vesistökunnostukset</a:t>
            </a:r>
          </a:p>
          <a:p>
            <a:pPr lvl="1"/>
            <a:r>
              <a:rPr lang="fi-FI" sz="1800" dirty="0">
                <a:latin typeface="Calibri"/>
                <a:cs typeface="Calibri"/>
              </a:rPr>
              <a:t>Ravinteikkaan alusveden suodattaminen (Ahvenlampi)</a:t>
            </a:r>
          </a:p>
          <a:p>
            <a:pPr marL="457200" lvl="1" indent="0">
              <a:buNone/>
            </a:pPr>
            <a:endParaRPr lang="fi-FI" sz="1800" dirty="0">
              <a:latin typeface="Calibri"/>
              <a:cs typeface="Calibri"/>
            </a:endParaRPr>
          </a:p>
        </p:txBody>
      </p:sp>
    </p:spTree>
    <p:extLst>
      <p:ext uri="{BB962C8B-B14F-4D97-AF65-F5344CB8AC3E}">
        <p14:creationId xmlns:p14="http://schemas.microsoft.com/office/powerpoint/2010/main" val="15325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Vesienhoitohankkeet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16</a:t>
            </a:fld>
            <a:endParaRPr lang="fi-FI"/>
          </a:p>
        </p:txBody>
      </p:sp>
    </p:spTree>
    <p:extLst>
      <p:ext uri="{BB962C8B-B14F-4D97-AF65-F5344CB8AC3E}">
        <p14:creationId xmlns:p14="http://schemas.microsoft.com/office/powerpoint/2010/main" val="9024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5907EEED-07F0-85E6-8FC0-4F6DDD897785}"/>
              </a:ext>
            </a:extLst>
          </p:cNvPr>
          <p:cNvSpPr txBox="1">
            <a:spLocks/>
          </p:cNvSpPr>
          <p:nvPr/>
        </p:nvSpPr>
        <p:spPr bwMode="auto">
          <a:xfrm>
            <a:off x="90379" y="314279"/>
            <a:ext cx="4454368" cy="6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3200" b="1" dirty="0"/>
              <a:t>Suunnitellut toimenpiteet</a:t>
            </a:r>
          </a:p>
        </p:txBody>
      </p:sp>
      <p:grpSp>
        <p:nvGrpSpPr>
          <p:cNvPr id="10" name="Ryhmä 9">
            <a:extLst>
              <a:ext uri="{FF2B5EF4-FFF2-40B4-BE49-F238E27FC236}">
                <a16:creationId xmlns:a16="http://schemas.microsoft.com/office/drawing/2014/main" id="{06AA1CDE-7C1F-8B5C-50B9-DC107D99853E}"/>
              </a:ext>
            </a:extLst>
          </p:cNvPr>
          <p:cNvGrpSpPr>
            <a:grpSpLocks noChangeAspect="1"/>
          </p:cNvGrpSpPr>
          <p:nvPr/>
        </p:nvGrpSpPr>
        <p:grpSpPr>
          <a:xfrm>
            <a:off x="7978481" y="492645"/>
            <a:ext cx="4037162" cy="6028149"/>
            <a:chOff x="176357" y="967196"/>
            <a:chExt cx="3691260" cy="5511663"/>
          </a:xfrm>
        </p:grpSpPr>
        <p:pic>
          <p:nvPicPr>
            <p:cNvPr id="9" name="Kuva 8">
              <a:extLst>
                <a:ext uri="{FF2B5EF4-FFF2-40B4-BE49-F238E27FC236}">
                  <a16:creationId xmlns:a16="http://schemas.microsoft.com/office/drawing/2014/main" id="{280564C0-A7E8-8C19-C6D3-C818E3032564}"/>
                </a:ext>
              </a:extLst>
            </p:cNvPr>
            <p:cNvPicPr>
              <a:picLocks noChangeAspect="1"/>
            </p:cNvPicPr>
            <p:nvPr/>
          </p:nvPicPr>
          <p:blipFill>
            <a:blip r:embed="rId3"/>
            <a:stretch>
              <a:fillRect/>
            </a:stretch>
          </p:blipFill>
          <p:spPr>
            <a:xfrm>
              <a:off x="294788" y="1308512"/>
              <a:ext cx="3572829" cy="5170347"/>
            </a:xfrm>
            <a:prstGeom prst="rect">
              <a:avLst/>
            </a:prstGeom>
            <a:ln>
              <a:solidFill>
                <a:schemeClr val="tx1">
                  <a:lumMod val="50000"/>
                </a:schemeClr>
              </a:solidFill>
            </a:ln>
          </p:spPr>
        </p:pic>
        <p:sp>
          <p:nvSpPr>
            <p:cNvPr id="6" name="Tekstiruutu 5">
              <a:extLst>
                <a:ext uri="{FF2B5EF4-FFF2-40B4-BE49-F238E27FC236}">
                  <a16:creationId xmlns:a16="http://schemas.microsoft.com/office/drawing/2014/main" id="{0DF340AA-2A8F-8078-E3D9-E252131FF801}"/>
                </a:ext>
              </a:extLst>
            </p:cNvPr>
            <p:cNvSpPr txBox="1"/>
            <p:nvPr/>
          </p:nvSpPr>
          <p:spPr>
            <a:xfrm>
              <a:off x="176357" y="967196"/>
              <a:ext cx="3610825" cy="496042"/>
            </a:xfrm>
            <a:prstGeom prst="rect">
              <a:avLst/>
            </a:prstGeom>
            <a:noFill/>
          </p:spPr>
          <p:txBody>
            <a:bodyPr wrap="square">
              <a:spAutoFit/>
            </a:bodyPr>
            <a:lstStyle/>
            <a:p>
              <a:r>
                <a:rPr lang="fi-FI" sz="1600" dirty="0"/>
                <a:t>Pieksänjärven valuma-alue</a:t>
              </a:r>
            </a:p>
          </p:txBody>
        </p:sp>
      </p:grpSp>
      <p:pic>
        <p:nvPicPr>
          <p:cNvPr id="15" name="Kuva 14">
            <a:extLst>
              <a:ext uri="{FF2B5EF4-FFF2-40B4-BE49-F238E27FC236}">
                <a16:creationId xmlns:a16="http://schemas.microsoft.com/office/drawing/2014/main" id="{8A9E4063-455C-F518-4FF4-01B263A74CF7}"/>
              </a:ext>
            </a:extLst>
          </p:cNvPr>
          <p:cNvPicPr>
            <a:picLocks noChangeAspect="1"/>
          </p:cNvPicPr>
          <p:nvPr/>
        </p:nvPicPr>
        <p:blipFill rotWithShape="1">
          <a:blip r:embed="rId4"/>
          <a:srcRect l="-1" r="31243"/>
          <a:stretch/>
        </p:blipFill>
        <p:spPr>
          <a:xfrm>
            <a:off x="176357" y="1197590"/>
            <a:ext cx="7044392" cy="4068889"/>
          </a:xfrm>
          <a:prstGeom prst="rect">
            <a:avLst/>
          </a:prstGeom>
          <a:ln w="19050">
            <a:solidFill>
              <a:schemeClr val="tx1">
                <a:lumMod val="50000"/>
              </a:schemeClr>
            </a:solidFill>
          </a:ln>
        </p:spPr>
      </p:pic>
      <p:grpSp>
        <p:nvGrpSpPr>
          <p:cNvPr id="17" name="Ryhmä 16">
            <a:extLst>
              <a:ext uri="{FF2B5EF4-FFF2-40B4-BE49-F238E27FC236}">
                <a16:creationId xmlns:a16="http://schemas.microsoft.com/office/drawing/2014/main" id="{CBADF37C-E0DD-14C6-E5E1-102BDF0A194B}"/>
              </a:ext>
            </a:extLst>
          </p:cNvPr>
          <p:cNvGrpSpPr/>
          <p:nvPr/>
        </p:nvGrpSpPr>
        <p:grpSpPr>
          <a:xfrm>
            <a:off x="176357" y="5440102"/>
            <a:ext cx="5225128" cy="804805"/>
            <a:chOff x="351500" y="5886584"/>
            <a:chExt cx="5225128" cy="804805"/>
          </a:xfrm>
        </p:grpSpPr>
        <p:sp>
          <p:nvSpPr>
            <p:cNvPr id="18" name="Ellipsi 17">
              <a:extLst>
                <a:ext uri="{FF2B5EF4-FFF2-40B4-BE49-F238E27FC236}">
                  <a16:creationId xmlns:a16="http://schemas.microsoft.com/office/drawing/2014/main" id="{153352A6-C242-2862-C4F2-048315F59591}"/>
                </a:ext>
              </a:extLst>
            </p:cNvPr>
            <p:cNvSpPr/>
            <p:nvPr/>
          </p:nvSpPr>
          <p:spPr>
            <a:xfrm>
              <a:off x="351500" y="5886584"/>
              <a:ext cx="360000" cy="36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9" name="Ellipsi 18">
              <a:extLst>
                <a:ext uri="{FF2B5EF4-FFF2-40B4-BE49-F238E27FC236}">
                  <a16:creationId xmlns:a16="http://schemas.microsoft.com/office/drawing/2014/main" id="{2F2F0CD6-D3E5-C324-F4C7-7317350EBF2F}"/>
                </a:ext>
              </a:extLst>
            </p:cNvPr>
            <p:cNvSpPr/>
            <p:nvPr/>
          </p:nvSpPr>
          <p:spPr>
            <a:xfrm>
              <a:off x="351500" y="6331389"/>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0" name="Ellipsi 19">
              <a:extLst>
                <a:ext uri="{FF2B5EF4-FFF2-40B4-BE49-F238E27FC236}">
                  <a16:creationId xmlns:a16="http://schemas.microsoft.com/office/drawing/2014/main" id="{6ABAD765-C5B7-56EB-E495-CEA0483B5D5E}"/>
                </a:ext>
              </a:extLst>
            </p:cNvPr>
            <p:cNvSpPr/>
            <p:nvPr/>
          </p:nvSpPr>
          <p:spPr>
            <a:xfrm>
              <a:off x="4028664" y="5887308"/>
              <a:ext cx="360000" cy="360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Ellipsi 20">
              <a:extLst>
                <a:ext uri="{FF2B5EF4-FFF2-40B4-BE49-F238E27FC236}">
                  <a16:creationId xmlns:a16="http://schemas.microsoft.com/office/drawing/2014/main" id="{F0CBBD39-3A9F-FCCD-C881-017FFA58F2E4}"/>
                </a:ext>
              </a:extLst>
            </p:cNvPr>
            <p:cNvSpPr/>
            <p:nvPr/>
          </p:nvSpPr>
          <p:spPr>
            <a:xfrm>
              <a:off x="4028664" y="6292216"/>
              <a:ext cx="360000" cy="360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Tekstiruutu 21">
              <a:extLst>
                <a:ext uri="{FF2B5EF4-FFF2-40B4-BE49-F238E27FC236}">
                  <a16:creationId xmlns:a16="http://schemas.microsoft.com/office/drawing/2014/main" id="{6F6B5CD5-0321-D780-A080-4CF87A9050FA}"/>
                </a:ext>
              </a:extLst>
            </p:cNvPr>
            <p:cNvSpPr txBox="1"/>
            <p:nvPr/>
          </p:nvSpPr>
          <p:spPr>
            <a:xfrm>
              <a:off x="822504" y="6010455"/>
              <a:ext cx="2372759" cy="184666"/>
            </a:xfrm>
            <a:prstGeom prst="rect">
              <a:avLst/>
            </a:prstGeom>
            <a:noFill/>
          </p:spPr>
          <p:txBody>
            <a:bodyPr wrap="square" lIns="0" tIns="0" rIns="0" bIns="0" rtlCol="0">
              <a:spAutoFit/>
            </a:bodyPr>
            <a:lstStyle/>
            <a:p>
              <a:pPr algn="l"/>
              <a:r>
                <a:rPr lang="fi-FI" sz="1200" dirty="0"/>
                <a:t>Toteutettu tai toteutus käynnissä</a:t>
              </a:r>
            </a:p>
          </p:txBody>
        </p:sp>
        <p:sp>
          <p:nvSpPr>
            <p:cNvPr id="23" name="Tekstiruutu 22">
              <a:extLst>
                <a:ext uri="{FF2B5EF4-FFF2-40B4-BE49-F238E27FC236}">
                  <a16:creationId xmlns:a16="http://schemas.microsoft.com/office/drawing/2014/main" id="{4D220B13-EA8E-B311-3F51-BEFFFD6B1515}"/>
                </a:ext>
              </a:extLst>
            </p:cNvPr>
            <p:cNvSpPr txBox="1"/>
            <p:nvPr/>
          </p:nvSpPr>
          <p:spPr>
            <a:xfrm>
              <a:off x="822504" y="6322057"/>
              <a:ext cx="3062802" cy="369332"/>
            </a:xfrm>
            <a:prstGeom prst="rect">
              <a:avLst/>
            </a:prstGeom>
            <a:noFill/>
          </p:spPr>
          <p:txBody>
            <a:bodyPr wrap="square" lIns="0" tIns="0" rIns="0" bIns="0" rtlCol="0">
              <a:spAutoFit/>
            </a:bodyPr>
            <a:lstStyle/>
            <a:p>
              <a:pPr algn="l"/>
              <a:r>
                <a:rPr lang="fi-FI" sz="1200" dirty="0"/>
                <a:t>Suunnittelua tehty, toteutus alkamassa/tehty aikaisemmin</a:t>
              </a:r>
            </a:p>
          </p:txBody>
        </p:sp>
        <p:sp>
          <p:nvSpPr>
            <p:cNvPr id="24" name="Tekstiruutu 23">
              <a:extLst>
                <a:ext uri="{FF2B5EF4-FFF2-40B4-BE49-F238E27FC236}">
                  <a16:creationId xmlns:a16="http://schemas.microsoft.com/office/drawing/2014/main" id="{86E454FC-7B17-2490-78AE-7E92FCAC67FA}"/>
                </a:ext>
              </a:extLst>
            </p:cNvPr>
            <p:cNvSpPr txBox="1"/>
            <p:nvPr/>
          </p:nvSpPr>
          <p:spPr>
            <a:xfrm>
              <a:off x="4532022" y="6010455"/>
              <a:ext cx="1044606" cy="184666"/>
            </a:xfrm>
            <a:prstGeom prst="rect">
              <a:avLst/>
            </a:prstGeom>
            <a:noFill/>
          </p:spPr>
          <p:txBody>
            <a:bodyPr wrap="square" lIns="0" tIns="0" rIns="0" bIns="0" rtlCol="0">
              <a:spAutoFit/>
            </a:bodyPr>
            <a:lstStyle/>
            <a:p>
              <a:pPr algn="l"/>
              <a:r>
                <a:rPr lang="fi-FI" sz="1200" dirty="0"/>
                <a:t>Ei edistynyt</a:t>
              </a:r>
            </a:p>
          </p:txBody>
        </p:sp>
        <p:sp>
          <p:nvSpPr>
            <p:cNvPr id="25" name="Tekstiruutu 24">
              <a:extLst>
                <a:ext uri="{FF2B5EF4-FFF2-40B4-BE49-F238E27FC236}">
                  <a16:creationId xmlns:a16="http://schemas.microsoft.com/office/drawing/2014/main" id="{A2D3EEC6-BDFB-6AB3-9498-D51758AE0A59}"/>
                </a:ext>
              </a:extLst>
            </p:cNvPr>
            <p:cNvSpPr txBox="1"/>
            <p:nvPr/>
          </p:nvSpPr>
          <p:spPr>
            <a:xfrm>
              <a:off x="4532022" y="6331389"/>
              <a:ext cx="787653" cy="184666"/>
            </a:xfrm>
            <a:prstGeom prst="rect">
              <a:avLst/>
            </a:prstGeom>
            <a:noFill/>
          </p:spPr>
          <p:txBody>
            <a:bodyPr wrap="square" lIns="0" tIns="0" rIns="0" bIns="0" rtlCol="0">
              <a:spAutoFit/>
            </a:bodyPr>
            <a:lstStyle/>
            <a:p>
              <a:pPr algn="l"/>
              <a:r>
                <a:rPr lang="fi-FI" sz="1200" dirty="0"/>
                <a:t>Ei tietoa</a:t>
              </a:r>
            </a:p>
          </p:txBody>
        </p:sp>
      </p:grpSp>
      <p:pic>
        <p:nvPicPr>
          <p:cNvPr id="26" name="Kuva 25">
            <a:extLst>
              <a:ext uri="{FF2B5EF4-FFF2-40B4-BE49-F238E27FC236}">
                <a16:creationId xmlns:a16="http://schemas.microsoft.com/office/drawing/2014/main" id="{CB42D98B-DC86-1493-C1D7-7ACE31074C6E}"/>
              </a:ext>
            </a:extLst>
          </p:cNvPr>
          <p:cNvPicPr>
            <a:picLocks noChangeAspect="1"/>
          </p:cNvPicPr>
          <p:nvPr/>
        </p:nvPicPr>
        <p:blipFill>
          <a:blip r:embed="rId5"/>
          <a:stretch>
            <a:fillRect/>
          </a:stretch>
        </p:blipFill>
        <p:spPr>
          <a:xfrm>
            <a:off x="7332136" y="1915185"/>
            <a:ext cx="288000" cy="288000"/>
          </a:xfrm>
          <a:prstGeom prst="rect">
            <a:avLst/>
          </a:prstGeom>
        </p:spPr>
      </p:pic>
      <p:sp>
        <p:nvSpPr>
          <p:cNvPr id="27" name="Ellipsi 26">
            <a:extLst>
              <a:ext uri="{FF2B5EF4-FFF2-40B4-BE49-F238E27FC236}">
                <a16:creationId xmlns:a16="http://schemas.microsoft.com/office/drawing/2014/main" id="{802186AE-E8E9-FD66-D024-A3523F182B96}"/>
              </a:ext>
            </a:extLst>
          </p:cNvPr>
          <p:cNvSpPr/>
          <p:nvPr/>
        </p:nvSpPr>
        <p:spPr>
          <a:xfrm>
            <a:off x="7332136" y="2309233"/>
            <a:ext cx="288000" cy="288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Ellipsi 27">
            <a:extLst>
              <a:ext uri="{FF2B5EF4-FFF2-40B4-BE49-F238E27FC236}">
                <a16:creationId xmlns:a16="http://schemas.microsoft.com/office/drawing/2014/main" id="{4AD26826-DA8D-8154-5564-86B61743DD9F}"/>
              </a:ext>
            </a:extLst>
          </p:cNvPr>
          <p:cNvSpPr/>
          <p:nvPr/>
        </p:nvSpPr>
        <p:spPr>
          <a:xfrm>
            <a:off x="7332136" y="2645421"/>
            <a:ext cx="288000" cy="288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0" name="Ellipsi 29">
            <a:extLst>
              <a:ext uri="{FF2B5EF4-FFF2-40B4-BE49-F238E27FC236}">
                <a16:creationId xmlns:a16="http://schemas.microsoft.com/office/drawing/2014/main" id="{40833277-3C8A-00FB-E1A0-639A0281C1A1}"/>
              </a:ext>
            </a:extLst>
          </p:cNvPr>
          <p:cNvSpPr>
            <a:spLocks noChangeAspect="1"/>
          </p:cNvSpPr>
          <p:nvPr/>
        </p:nvSpPr>
        <p:spPr>
          <a:xfrm>
            <a:off x="7332242" y="3088034"/>
            <a:ext cx="288000" cy="288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1" name="Ellipsi 30">
            <a:extLst>
              <a:ext uri="{FF2B5EF4-FFF2-40B4-BE49-F238E27FC236}">
                <a16:creationId xmlns:a16="http://schemas.microsoft.com/office/drawing/2014/main" id="{E9149648-FE12-B0AA-B6CC-98DBCB66D2AA}"/>
              </a:ext>
            </a:extLst>
          </p:cNvPr>
          <p:cNvSpPr>
            <a:spLocks noChangeAspect="1"/>
          </p:cNvSpPr>
          <p:nvPr/>
        </p:nvSpPr>
        <p:spPr>
          <a:xfrm>
            <a:off x="7332136" y="3549369"/>
            <a:ext cx="288000" cy="28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3" name="Ellipsi 32">
            <a:extLst>
              <a:ext uri="{FF2B5EF4-FFF2-40B4-BE49-F238E27FC236}">
                <a16:creationId xmlns:a16="http://schemas.microsoft.com/office/drawing/2014/main" id="{2ADEAE55-4813-B2E0-A438-5E54900E3D26}"/>
              </a:ext>
            </a:extLst>
          </p:cNvPr>
          <p:cNvSpPr>
            <a:spLocks noChangeAspect="1"/>
          </p:cNvSpPr>
          <p:nvPr/>
        </p:nvSpPr>
        <p:spPr>
          <a:xfrm>
            <a:off x="7639171" y="3549369"/>
            <a:ext cx="288000" cy="288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34" name="Kuva 33">
            <a:extLst>
              <a:ext uri="{FF2B5EF4-FFF2-40B4-BE49-F238E27FC236}">
                <a16:creationId xmlns:a16="http://schemas.microsoft.com/office/drawing/2014/main" id="{8F41B444-9539-C659-EDC6-ADEC37E2A51F}"/>
              </a:ext>
            </a:extLst>
          </p:cNvPr>
          <p:cNvPicPr>
            <a:picLocks noChangeAspect="1"/>
          </p:cNvPicPr>
          <p:nvPr/>
        </p:nvPicPr>
        <p:blipFill>
          <a:blip r:embed="rId6"/>
          <a:stretch>
            <a:fillRect/>
          </a:stretch>
        </p:blipFill>
        <p:spPr>
          <a:xfrm>
            <a:off x="7326771" y="3933463"/>
            <a:ext cx="298730" cy="298730"/>
          </a:xfrm>
          <a:prstGeom prst="rect">
            <a:avLst/>
          </a:prstGeom>
        </p:spPr>
      </p:pic>
      <p:sp>
        <p:nvSpPr>
          <p:cNvPr id="36" name="Ellipsi 35">
            <a:extLst>
              <a:ext uri="{FF2B5EF4-FFF2-40B4-BE49-F238E27FC236}">
                <a16:creationId xmlns:a16="http://schemas.microsoft.com/office/drawing/2014/main" id="{0E4F9542-95CD-0AE2-A0FE-9A3145ECF574}"/>
              </a:ext>
            </a:extLst>
          </p:cNvPr>
          <p:cNvSpPr>
            <a:spLocks noChangeAspect="1"/>
          </p:cNvSpPr>
          <p:nvPr/>
        </p:nvSpPr>
        <p:spPr>
          <a:xfrm>
            <a:off x="7639171" y="3944193"/>
            <a:ext cx="288000" cy="288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9" name="Ellipsi 38">
            <a:extLst>
              <a:ext uri="{FF2B5EF4-FFF2-40B4-BE49-F238E27FC236}">
                <a16:creationId xmlns:a16="http://schemas.microsoft.com/office/drawing/2014/main" id="{0738C4FF-541E-5522-0C58-DAB4BE891D78}"/>
              </a:ext>
            </a:extLst>
          </p:cNvPr>
          <p:cNvSpPr>
            <a:spLocks noChangeAspect="1"/>
          </p:cNvSpPr>
          <p:nvPr/>
        </p:nvSpPr>
        <p:spPr>
          <a:xfrm>
            <a:off x="7324732" y="4568264"/>
            <a:ext cx="288000" cy="28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0" name="Ellipsi 39">
            <a:extLst>
              <a:ext uri="{FF2B5EF4-FFF2-40B4-BE49-F238E27FC236}">
                <a16:creationId xmlns:a16="http://schemas.microsoft.com/office/drawing/2014/main" id="{CEB48BEA-EEFF-BDF6-2D85-275E61B10B49}"/>
              </a:ext>
            </a:extLst>
          </p:cNvPr>
          <p:cNvSpPr>
            <a:spLocks noChangeAspect="1"/>
          </p:cNvSpPr>
          <p:nvPr/>
        </p:nvSpPr>
        <p:spPr>
          <a:xfrm>
            <a:off x="7631767" y="4568264"/>
            <a:ext cx="288000" cy="288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1" name="Ellipsi 40">
            <a:extLst>
              <a:ext uri="{FF2B5EF4-FFF2-40B4-BE49-F238E27FC236}">
                <a16:creationId xmlns:a16="http://schemas.microsoft.com/office/drawing/2014/main" id="{F8841997-A95E-94C1-21FB-81673941D1A6}"/>
              </a:ext>
            </a:extLst>
          </p:cNvPr>
          <p:cNvSpPr>
            <a:spLocks noChangeAspect="1"/>
          </p:cNvSpPr>
          <p:nvPr/>
        </p:nvSpPr>
        <p:spPr>
          <a:xfrm>
            <a:off x="7332136" y="4909992"/>
            <a:ext cx="288000" cy="28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Ellipsi 1">
            <a:extLst>
              <a:ext uri="{FF2B5EF4-FFF2-40B4-BE49-F238E27FC236}">
                <a16:creationId xmlns:a16="http://schemas.microsoft.com/office/drawing/2014/main" id="{4C36900F-7EDF-E468-E0B1-66AE18A11BD6}"/>
              </a:ext>
            </a:extLst>
          </p:cNvPr>
          <p:cNvSpPr>
            <a:spLocks noChangeAspect="1"/>
          </p:cNvSpPr>
          <p:nvPr/>
        </p:nvSpPr>
        <p:spPr>
          <a:xfrm>
            <a:off x="7334363" y="4232076"/>
            <a:ext cx="288000" cy="28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2">
            <a:extLst>
              <a:ext uri="{FF2B5EF4-FFF2-40B4-BE49-F238E27FC236}">
                <a16:creationId xmlns:a16="http://schemas.microsoft.com/office/drawing/2014/main" id="{67B35C28-C692-A649-33FD-BBB6286157B5}"/>
              </a:ext>
            </a:extLst>
          </p:cNvPr>
          <p:cNvSpPr/>
          <p:nvPr/>
        </p:nvSpPr>
        <p:spPr>
          <a:xfrm>
            <a:off x="24705" y="4193872"/>
            <a:ext cx="8017631" cy="418626"/>
          </a:xfrm>
          <a:prstGeom prst="rect">
            <a:avLst/>
          </a:prstGeom>
          <a:solidFill>
            <a:schemeClr val="bg2">
              <a:alpha val="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13224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16AB33-5EB9-5DC5-79E7-1C247CBA7F9C}"/>
              </a:ext>
            </a:extLst>
          </p:cNvPr>
          <p:cNvSpPr>
            <a:spLocks noGrp="1"/>
          </p:cNvSpPr>
          <p:nvPr>
            <p:ph type="title"/>
          </p:nvPr>
        </p:nvSpPr>
        <p:spPr>
          <a:xfrm>
            <a:off x="253706" y="305276"/>
            <a:ext cx="4645203" cy="501717"/>
          </a:xfrm>
        </p:spPr>
        <p:txBody>
          <a:bodyPr/>
          <a:lstStyle/>
          <a:p>
            <a:r>
              <a:rPr lang="fi-FI" sz="3200" b="1" dirty="0"/>
              <a:t>Suunnitellut toimenpiteet</a:t>
            </a:r>
            <a:endParaRPr lang="fi-FI" sz="3200" dirty="0"/>
          </a:p>
        </p:txBody>
      </p:sp>
      <p:grpSp>
        <p:nvGrpSpPr>
          <p:cNvPr id="5" name="Ryhmä 4">
            <a:extLst>
              <a:ext uri="{FF2B5EF4-FFF2-40B4-BE49-F238E27FC236}">
                <a16:creationId xmlns:a16="http://schemas.microsoft.com/office/drawing/2014/main" id="{49AED296-B621-B5BB-8C42-98D4CA112B1B}"/>
              </a:ext>
            </a:extLst>
          </p:cNvPr>
          <p:cNvGrpSpPr/>
          <p:nvPr/>
        </p:nvGrpSpPr>
        <p:grpSpPr>
          <a:xfrm>
            <a:off x="253706" y="843992"/>
            <a:ext cx="4382834" cy="4928159"/>
            <a:chOff x="253706" y="843992"/>
            <a:chExt cx="4382834" cy="4928159"/>
          </a:xfrm>
        </p:grpSpPr>
        <p:pic>
          <p:nvPicPr>
            <p:cNvPr id="11" name="Kuva 10">
              <a:extLst>
                <a:ext uri="{FF2B5EF4-FFF2-40B4-BE49-F238E27FC236}">
                  <a16:creationId xmlns:a16="http://schemas.microsoft.com/office/drawing/2014/main" id="{3430A848-41D0-E0AF-2BC1-54F1ADA0CE7C}"/>
                </a:ext>
              </a:extLst>
            </p:cNvPr>
            <p:cNvPicPr>
              <a:picLocks noChangeAspect="1"/>
            </p:cNvPicPr>
            <p:nvPr/>
          </p:nvPicPr>
          <p:blipFill>
            <a:blip r:embed="rId3"/>
            <a:stretch>
              <a:fillRect/>
            </a:stretch>
          </p:blipFill>
          <p:spPr>
            <a:xfrm>
              <a:off x="328291" y="1182547"/>
              <a:ext cx="4308249" cy="4589604"/>
            </a:xfrm>
            <a:prstGeom prst="rect">
              <a:avLst/>
            </a:prstGeom>
            <a:ln>
              <a:solidFill>
                <a:schemeClr val="tx1">
                  <a:lumMod val="50000"/>
                </a:schemeClr>
              </a:solidFill>
            </a:ln>
          </p:spPr>
        </p:pic>
        <p:sp>
          <p:nvSpPr>
            <p:cNvPr id="4" name="Tekstiruutu 3">
              <a:extLst>
                <a:ext uri="{FF2B5EF4-FFF2-40B4-BE49-F238E27FC236}">
                  <a16:creationId xmlns:a16="http://schemas.microsoft.com/office/drawing/2014/main" id="{2082200E-409D-2B6B-EE29-C54B0A3E3769}"/>
                </a:ext>
              </a:extLst>
            </p:cNvPr>
            <p:cNvSpPr txBox="1"/>
            <p:nvPr/>
          </p:nvSpPr>
          <p:spPr>
            <a:xfrm>
              <a:off x="253706" y="843992"/>
              <a:ext cx="3949190" cy="338554"/>
            </a:xfrm>
            <a:prstGeom prst="rect">
              <a:avLst/>
            </a:prstGeom>
            <a:noFill/>
          </p:spPr>
          <p:txBody>
            <a:bodyPr wrap="square">
              <a:spAutoFit/>
            </a:bodyPr>
            <a:lstStyle/>
            <a:p>
              <a:r>
                <a:rPr lang="fi-FI" sz="1600" dirty="0"/>
                <a:t>Kyyveden pohjoiset valuma-alueet</a:t>
              </a:r>
            </a:p>
          </p:txBody>
        </p:sp>
      </p:grpSp>
      <p:grpSp>
        <p:nvGrpSpPr>
          <p:cNvPr id="8" name="Ryhmä 7">
            <a:extLst>
              <a:ext uri="{FF2B5EF4-FFF2-40B4-BE49-F238E27FC236}">
                <a16:creationId xmlns:a16="http://schemas.microsoft.com/office/drawing/2014/main" id="{86CE773D-41FD-4800-69B4-560ACC4E7308}"/>
              </a:ext>
            </a:extLst>
          </p:cNvPr>
          <p:cNvGrpSpPr/>
          <p:nvPr/>
        </p:nvGrpSpPr>
        <p:grpSpPr>
          <a:xfrm>
            <a:off x="4942898" y="5464070"/>
            <a:ext cx="5225128" cy="804805"/>
            <a:chOff x="351500" y="5886584"/>
            <a:chExt cx="5225128" cy="804805"/>
          </a:xfrm>
        </p:grpSpPr>
        <p:sp>
          <p:nvSpPr>
            <p:cNvPr id="12" name="Ellipsi 11">
              <a:extLst>
                <a:ext uri="{FF2B5EF4-FFF2-40B4-BE49-F238E27FC236}">
                  <a16:creationId xmlns:a16="http://schemas.microsoft.com/office/drawing/2014/main" id="{9BAF78C6-B13F-C9FD-A073-C2E680E7BC98}"/>
                </a:ext>
              </a:extLst>
            </p:cNvPr>
            <p:cNvSpPr/>
            <p:nvPr/>
          </p:nvSpPr>
          <p:spPr>
            <a:xfrm>
              <a:off x="351500" y="5886584"/>
              <a:ext cx="360000" cy="360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Ellipsi 13">
              <a:extLst>
                <a:ext uri="{FF2B5EF4-FFF2-40B4-BE49-F238E27FC236}">
                  <a16:creationId xmlns:a16="http://schemas.microsoft.com/office/drawing/2014/main" id="{2E868DE2-32C1-6CD2-2569-BFF6C0158496}"/>
                </a:ext>
              </a:extLst>
            </p:cNvPr>
            <p:cNvSpPr/>
            <p:nvPr/>
          </p:nvSpPr>
          <p:spPr>
            <a:xfrm>
              <a:off x="351500" y="6331389"/>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 name="Ellipsi 16">
              <a:extLst>
                <a:ext uri="{FF2B5EF4-FFF2-40B4-BE49-F238E27FC236}">
                  <a16:creationId xmlns:a16="http://schemas.microsoft.com/office/drawing/2014/main" id="{349CA3B2-BB73-5DDC-F333-7DA242A29E04}"/>
                </a:ext>
              </a:extLst>
            </p:cNvPr>
            <p:cNvSpPr/>
            <p:nvPr/>
          </p:nvSpPr>
          <p:spPr>
            <a:xfrm>
              <a:off x="4028664" y="5887308"/>
              <a:ext cx="360000" cy="360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Ellipsi 17">
              <a:extLst>
                <a:ext uri="{FF2B5EF4-FFF2-40B4-BE49-F238E27FC236}">
                  <a16:creationId xmlns:a16="http://schemas.microsoft.com/office/drawing/2014/main" id="{9B140F11-4118-010A-D01E-C7567F714A7F}"/>
                </a:ext>
              </a:extLst>
            </p:cNvPr>
            <p:cNvSpPr/>
            <p:nvPr/>
          </p:nvSpPr>
          <p:spPr>
            <a:xfrm>
              <a:off x="4028664" y="6292216"/>
              <a:ext cx="360000" cy="360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9" name="Tekstiruutu 18">
              <a:extLst>
                <a:ext uri="{FF2B5EF4-FFF2-40B4-BE49-F238E27FC236}">
                  <a16:creationId xmlns:a16="http://schemas.microsoft.com/office/drawing/2014/main" id="{19519E6C-6EF1-AE80-87CA-9493C7EC7956}"/>
                </a:ext>
              </a:extLst>
            </p:cNvPr>
            <p:cNvSpPr txBox="1"/>
            <p:nvPr/>
          </p:nvSpPr>
          <p:spPr>
            <a:xfrm>
              <a:off x="822504" y="6010455"/>
              <a:ext cx="2372759" cy="184666"/>
            </a:xfrm>
            <a:prstGeom prst="rect">
              <a:avLst/>
            </a:prstGeom>
            <a:noFill/>
          </p:spPr>
          <p:txBody>
            <a:bodyPr wrap="square" lIns="0" tIns="0" rIns="0" bIns="0" rtlCol="0">
              <a:spAutoFit/>
            </a:bodyPr>
            <a:lstStyle/>
            <a:p>
              <a:pPr algn="l"/>
              <a:r>
                <a:rPr lang="fi-FI" sz="1200" dirty="0"/>
                <a:t>Toteutettu tai toteutus käynnissä</a:t>
              </a:r>
            </a:p>
          </p:txBody>
        </p:sp>
        <p:sp>
          <p:nvSpPr>
            <p:cNvPr id="20" name="Tekstiruutu 19">
              <a:extLst>
                <a:ext uri="{FF2B5EF4-FFF2-40B4-BE49-F238E27FC236}">
                  <a16:creationId xmlns:a16="http://schemas.microsoft.com/office/drawing/2014/main" id="{6293CCFD-EBE5-DAF3-963B-D3F8B11C7899}"/>
                </a:ext>
              </a:extLst>
            </p:cNvPr>
            <p:cNvSpPr txBox="1"/>
            <p:nvPr/>
          </p:nvSpPr>
          <p:spPr>
            <a:xfrm>
              <a:off x="822504" y="6322057"/>
              <a:ext cx="3062802" cy="369332"/>
            </a:xfrm>
            <a:prstGeom prst="rect">
              <a:avLst/>
            </a:prstGeom>
            <a:noFill/>
          </p:spPr>
          <p:txBody>
            <a:bodyPr wrap="square" lIns="0" tIns="0" rIns="0" bIns="0" rtlCol="0">
              <a:spAutoFit/>
            </a:bodyPr>
            <a:lstStyle/>
            <a:p>
              <a:pPr algn="l"/>
              <a:r>
                <a:rPr lang="fi-FI" sz="1200" dirty="0"/>
                <a:t>Suunnittelua tehty, toteutus alkamassa/tehty aikaisemmin</a:t>
              </a:r>
            </a:p>
          </p:txBody>
        </p:sp>
        <p:sp>
          <p:nvSpPr>
            <p:cNvPr id="21" name="Tekstiruutu 20">
              <a:extLst>
                <a:ext uri="{FF2B5EF4-FFF2-40B4-BE49-F238E27FC236}">
                  <a16:creationId xmlns:a16="http://schemas.microsoft.com/office/drawing/2014/main" id="{AA327C19-21CD-AE77-CC72-E7DC1A7698B3}"/>
                </a:ext>
              </a:extLst>
            </p:cNvPr>
            <p:cNvSpPr txBox="1"/>
            <p:nvPr/>
          </p:nvSpPr>
          <p:spPr>
            <a:xfrm>
              <a:off x="4532022" y="6010455"/>
              <a:ext cx="1044606" cy="184666"/>
            </a:xfrm>
            <a:prstGeom prst="rect">
              <a:avLst/>
            </a:prstGeom>
            <a:noFill/>
          </p:spPr>
          <p:txBody>
            <a:bodyPr wrap="square" lIns="0" tIns="0" rIns="0" bIns="0" rtlCol="0">
              <a:spAutoFit/>
            </a:bodyPr>
            <a:lstStyle/>
            <a:p>
              <a:pPr algn="l"/>
              <a:r>
                <a:rPr lang="fi-FI" sz="1200" dirty="0"/>
                <a:t>Ei edistynyt</a:t>
              </a:r>
            </a:p>
          </p:txBody>
        </p:sp>
        <p:sp>
          <p:nvSpPr>
            <p:cNvPr id="22" name="Tekstiruutu 21">
              <a:extLst>
                <a:ext uri="{FF2B5EF4-FFF2-40B4-BE49-F238E27FC236}">
                  <a16:creationId xmlns:a16="http://schemas.microsoft.com/office/drawing/2014/main" id="{F0BF3E6F-F927-4795-3CB4-73D9C4C4A5E5}"/>
                </a:ext>
              </a:extLst>
            </p:cNvPr>
            <p:cNvSpPr txBox="1"/>
            <p:nvPr/>
          </p:nvSpPr>
          <p:spPr>
            <a:xfrm>
              <a:off x="4532022" y="6331389"/>
              <a:ext cx="787653" cy="184666"/>
            </a:xfrm>
            <a:prstGeom prst="rect">
              <a:avLst/>
            </a:prstGeom>
            <a:noFill/>
          </p:spPr>
          <p:txBody>
            <a:bodyPr wrap="square" lIns="0" tIns="0" rIns="0" bIns="0" rtlCol="0">
              <a:spAutoFit/>
            </a:bodyPr>
            <a:lstStyle/>
            <a:p>
              <a:pPr algn="l"/>
              <a:r>
                <a:rPr lang="fi-FI" sz="1200" dirty="0"/>
                <a:t>Ei tietoa</a:t>
              </a:r>
            </a:p>
          </p:txBody>
        </p:sp>
      </p:grpSp>
      <p:pic>
        <p:nvPicPr>
          <p:cNvPr id="32" name="Kuva 31">
            <a:extLst>
              <a:ext uri="{FF2B5EF4-FFF2-40B4-BE49-F238E27FC236}">
                <a16:creationId xmlns:a16="http://schemas.microsoft.com/office/drawing/2014/main" id="{1B18CD2E-1647-B80D-49F5-40EE18045A7B}"/>
              </a:ext>
            </a:extLst>
          </p:cNvPr>
          <p:cNvPicPr>
            <a:picLocks noChangeAspect="1"/>
          </p:cNvPicPr>
          <p:nvPr/>
        </p:nvPicPr>
        <p:blipFill>
          <a:blip r:embed="rId4"/>
          <a:stretch>
            <a:fillRect/>
          </a:stretch>
        </p:blipFill>
        <p:spPr>
          <a:xfrm>
            <a:off x="11341671" y="1676194"/>
            <a:ext cx="288000" cy="288000"/>
          </a:xfrm>
          <a:prstGeom prst="rect">
            <a:avLst/>
          </a:prstGeom>
        </p:spPr>
      </p:pic>
      <p:sp>
        <p:nvSpPr>
          <p:cNvPr id="33" name="Ellipsi 32">
            <a:extLst>
              <a:ext uri="{FF2B5EF4-FFF2-40B4-BE49-F238E27FC236}">
                <a16:creationId xmlns:a16="http://schemas.microsoft.com/office/drawing/2014/main" id="{4A4FD317-4F0D-6CDB-D7A8-AD83E7ACA0F0}"/>
              </a:ext>
            </a:extLst>
          </p:cNvPr>
          <p:cNvSpPr>
            <a:spLocks noChangeAspect="1"/>
          </p:cNvSpPr>
          <p:nvPr/>
        </p:nvSpPr>
        <p:spPr>
          <a:xfrm>
            <a:off x="11341671" y="2165922"/>
            <a:ext cx="288000" cy="28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4" name="Ellipsi 33">
            <a:extLst>
              <a:ext uri="{FF2B5EF4-FFF2-40B4-BE49-F238E27FC236}">
                <a16:creationId xmlns:a16="http://schemas.microsoft.com/office/drawing/2014/main" id="{A972336A-3D96-069A-F94C-A8ACD885011C}"/>
              </a:ext>
            </a:extLst>
          </p:cNvPr>
          <p:cNvSpPr>
            <a:spLocks noChangeAspect="1"/>
          </p:cNvSpPr>
          <p:nvPr/>
        </p:nvSpPr>
        <p:spPr>
          <a:xfrm>
            <a:off x="11659738" y="2165922"/>
            <a:ext cx="288000" cy="288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35" name="Kuva 34">
            <a:extLst>
              <a:ext uri="{FF2B5EF4-FFF2-40B4-BE49-F238E27FC236}">
                <a16:creationId xmlns:a16="http://schemas.microsoft.com/office/drawing/2014/main" id="{76686658-5D71-2A1D-7FD6-0A253598D082}"/>
              </a:ext>
            </a:extLst>
          </p:cNvPr>
          <p:cNvPicPr>
            <a:picLocks noChangeAspect="1"/>
          </p:cNvPicPr>
          <p:nvPr/>
        </p:nvPicPr>
        <p:blipFill>
          <a:blip r:embed="rId4"/>
          <a:stretch>
            <a:fillRect/>
          </a:stretch>
        </p:blipFill>
        <p:spPr>
          <a:xfrm>
            <a:off x="11341671" y="2717109"/>
            <a:ext cx="288000" cy="288000"/>
          </a:xfrm>
          <a:prstGeom prst="rect">
            <a:avLst/>
          </a:prstGeom>
        </p:spPr>
      </p:pic>
      <p:sp>
        <p:nvSpPr>
          <p:cNvPr id="36" name="Ellipsi 35">
            <a:extLst>
              <a:ext uri="{FF2B5EF4-FFF2-40B4-BE49-F238E27FC236}">
                <a16:creationId xmlns:a16="http://schemas.microsoft.com/office/drawing/2014/main" id="{0461D7C2-7D31-1F35-A1C4-BD45E391E053}"/>
              </a:ext>
            </a:extLst>
          </p:cNvPr>
          <p:cNvSpPr>
            <a:spLocks noChangeAspect="1"/>
          </p:cNvSpPr>
          <p:nvPr/>
        </p:nvSpPr>
        <p:spPr>
          <a:xfrm>
            <a:off x="11659738" y="2716190"/>
            <a:ext cx="288000" cy="28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7" name="Ellipsi 36">
            <a:extLst>
              <a:ext uri="{FF2B5EF4-FFF2-40B4-BE49-F238E27FC236}">
                <a16:creationId xmlns:a16="http://schemas.microsoft.com/office/drawing/2014/main" id="{FA0C22E9-6598-63CB-912C-14F10A8E701E}"/>
              </a:ext>
            </a:extLst>
          </p:cNvPr>
          <p:cNvSpPr>
            <a:spLocks noChangeAspect="1"/>
          </p:cNvSpPr>
          <p:nvPr/>
        </p:nvSpPr>
        <p:spPr>
          <a:xfrm>
            <a:off x="11341671" y="4404079"/>
            <a:ext cx="288000" cy="28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Ellipsi 37">
            <a:extLst>
              <a:ext uri="{FF2B5EF4-FFF2-40B4-BE49-F238E27FC236}">
                <a16:creationId xmlns:a16="http://schemas.microsoft.com/office/drawing/2014/main" id="{3856C03A-F33B-01D2-B3DC-C12FFCF5D976}"/>
              </a:ext>
            </a:extLst>
          </p:cNvPr>
          <p:cNvSpPr>
            <a:spLocks noChangeAspect="1"/>
          </p:cNvSpPr>
          <p:nvPr/>
        </p:nvSpPr>
        <p:spPr>
          <a:xfrm>
            <a:off x="11659738" y="4404079"/>
            <a:ext cx="288000" cy="288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9" name="Ellipsi 38">
            <a:extLst>
              <a:ext uri="{FF2B5EF4-FFF2-40B4-BE49-F238E27FC236}">
                <a16:creationId xmlns:a16="http://schemas.microsoft.com/office/drawing/2014/main" id="{88FDE69C-5F0D-C62E-EC8C-1AD17F44B7E3}"/>
              </a:ext>
            </a:extLst>
          </p:cNvPr>
          <p:cNvSpPr>
            <a:spLocks noChangeAspect="1"/>
          </p:cNvSpPr>
          <p:nvPr/>
        </p:nvSpPr>
        <p:spPr>
          <a:xfrm>
            <a:off x="11659738" y="1676194"/>
            <a:ext cx="288000" cy="28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8" name="Kuva 47">
            <a:extLst>
              <a:ext uri="{FF2B5EF4-FFF2-40B4-BE49-F238E27FC236}">
                <a16:creationId xmlns:a16="http://schemas.microsoft.com/office/drawing/2014/main" id="{3A57D20B-751B-72D0-E75C-1FDB3D769126}"/>
              </a:ext>
            </a:extLst>
          </p:cNvPr>
          <p:cNvPicPr>
            <a:picLocks noChangeAspect="1"/>
          </p:cNvPicPr>
          <p:nvPr/>
        </p:nvPicPr>
        <p:blipFill rotWithShape="1">
          <a:blip r:embed="rId5"/>
          <a:srcRect l="1127" t="1535" r="1008" b="922"/>
          <a:stretch/>
        </p:blipFill>
        <p:spPr>
          <a:xfrm>
            <a:off x="4888046" y="1195448"/>
            <a:ext cx="6360096" cy="4073526"/>
          </a:xfrm>
          <a:prstGeom prst="rect">
            <a:avLst/>
          </a:prstGeom>
          <a:ln w="19050">
            <a:solidFill>
              <a:schemeClr val="tx1">
                <a:lumMod val="50000"/>
              </a:schemeClr>
            </a:solidFill>
          </a:ln>
        </p:spPr>
      </p:pic>
      <p:pic>
        <p:nvPicPr>
          <p:cNvPr id="51" name="Kuva 50">
            <a:extLst>
              <a:ext uri="{FF2B5EF4-FFF2-40B4-BE49-F238E27FC236}">
                <a16:creationId xmlns:a16="http://schemas.microsoft.com/office/drawing/2014/main" id="{08EF41EF-278F-8E9C-D2A1-80969A4A905B}"/>
              </a:ext>
            </a:extLst>
          </p:cNvPr>
          <p:cNvPicPr>
            <a:picLocks noChangeAspect="1"/>
          </p:cNvPicPr>
          <p:nvPr/>
        </p:nvPicPr>
        <p:blipFill>
          <a:blip r:embed="rId4"/>
          <a:stretch>
            <a:fillRect/>
          </a:stretch>
        </p:blipFill>
        <p:spPr>
          <a:xfrm>
            <a:off x="11341671" y="3285000"/>
            <a:ext cx="288000" cy="288000"/>
          </a:xfrm>
          <a:prstGeom prst="rect">
            <a:avLst/>
          </a:prstGeom>
        </p:spPr>
      </p:pic>
      <p:sp>
        <p:nvSpPr>
          <p:cNvPr id="52" name="Ellipsi 51">
            <a:extLst>
              <a:ext uri="{FF2B5EF4-FFF2-40B4-BE49-F238E27FC236}">
                <a16:creationId xmlns:a16="http://schemas.microsoft.com/office/drawing/2014/main" id="{83E8B6D1-BB1E-430C-5BA0-46A7B7B5533E}"/>
              </a:ext>
            </a:extLst>
          </p:cNvPr>
          <p:cNvSpPr>
            <a:spLocks noChangeAspect="1"/>
          </p:cNvSpPr>
          <p:nvPr/>
        </p:nvSpPr>
        <p:spPr>
          <a:xfrm>
            <a:off x="11659738" y="3717292"/>
            <a:ext cx="288000" cy="288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3" name="Ellipsi 52">
            <a:extLst>
              <a:ext uri="{FF2B5EF4-FFF2-40B4-BE49-F238E27FC236}">
                <a16:creationId xmlns:a16="http://schemas.microsoft.com/office/drawing/2014/main" id="{12E1B6B3-8F00-E454-2E4A-F0D1E8A7BBD1}"/>
              </a:ext>
            </a:extLst>
          </p:cNvPr>
          <p:cNvSpPr>
            <a:spLocks noChangeAspect="1"/>
          </p:cNvSpPr>
          <p:nvPr/>
        </p:nvSpPr>
        <p:spPr>
          <a:xfrm>
            <a:off x="11659738" y="4048279"/>
            <a:ext cx="288000" cy="288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4" name="Ellipsi 53">
            <a:extLst>
              <a:ext uri="{FF2B5EF4-FFF2-40B4-BE49-F238E27FC236}">
                <a16:creationId xmlns:a16="http://schemas.microsoft.com/office/drawing/2014/main" id="{01B44049-3B61-263F-8569-C7CC1A9B8469}"/>
              </a:ext>
            </a:extLst>
          </p:cNvPr>
          <p:cNvSpPr>
            <a:spLocks noChangeAspect="1"/>
          </p:cNvSpPr>
          <p:nvPr/>
        </p:nvSpPr>
        <p:spPr>
          <a:xfrm>
            <a:off x="11331590" y="3717292"/>
            <a:ext cx="288000" cy="28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Ellipsi 54">
            <a:extLst>
              <a:ext uri="{FF2B5EF4-FFF2-40B4-BE49-F238E27FC236}">
                <a16:creationId xmlns:a16="http://schemas.microsoft.com/office/drawing/2014/main" id="{FE445C2A-E378-DA52-7610-74B752190888}"/>
              </a:ext>
            </a:extLst>
          </p:cNvPr>
          <p:cNvSpPr>
            <a:spLocks noChangeAspect="1"/>
          </p:cNvSpPr>
          <p:nvPr/>
        </p:nvSpPr>
        <p:spPr>
          <a:xfrm>
            <a:off x="11331590" y="4066751"/>
            <a:ext cx="288000" cy="28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6" name="Ellipsi 55">
            <a:extLst>
              <a:ext uri="{FF2B5EF4-FFF2-40B4-BE49-F238E27FC236}">
                <a16:creationId xmlns:a16="http://schemas.microsoft.com/office/drawing/2014/main" id="{B7CC9005-FCF0-F419-8E21-C9921D8F5EAB}"/>
              </a:ext>
            </a:extLst>
          </p:cNvPr>
          <p:cNvSpPr>
            <a:spLocks noChangeAspect="1"/>
          </p:cNvSpPr>
          <p:nvPr/>
        </p:nvSpPr>
        <p:spPr>
          <a:xfrm>
            <a:off x="11341671" y="4893807"/>
            <a:ext cx="288000" cy="28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7" name="Ellipsi 56">
            <a:extLst>
              <a:ext uri="{FF2B5EF4-FFF2-40B4-BE49-F238E27FC236}">
                <a16:creationId xmlns:a16="http://schemas.microsoft.com/office/drawing/2014/main" id="{21642C25-EE20-C97D-D2A2-0B64CD5496A8}"/>
              </a:ext>
            </a:extLst>
          </p:cNvPr>
          <p:cNvSpPr>
            <a:spLocks noChangeAspect="1"/>
          </p:cNvSpPr>
          <p:nvPr/>
        </p:nvSpPr>
        <p:spPr>
          <a:xfrm>
            <a:off x="11659738" y="4893807"/>
            <a:ext cx="288000" cy="288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868488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A9096247-57CF-A97D-5B40-4916348EE29B}"/>
              </a:ext>
            </a:extLst>
          </p:cNvPr>
          <p:cNvSpPr>
            <a:spLocks noGrp="1"/>
          </p:cNvSpPr>
          <p:nvPr>
            <p:ph type="title"/>
          </p:nvPr>
        </p:nvSpPr>
        <p:spPr>
          <a:xfrm>
            <a:off x="398366" y="339040"/>
            <a:ext cx="11450733" cy="888776"/>
          </a:xfrm>
        </p:spPr>
        <p:txBody>
          <a:bodyPr/>
          <a:lstStyle/>
          <a:p>
            <a:r>
              <a:rPr lang="fi-FI" sz="3600" dirty="0"/>
              <a:t>Avustetut vesistökunnostushankkeet </a:t>
            </a:r>
          </a:p>
        </p:txBody>
      </p:sp>
      <p:sp>
        <p:nvSpPr>
          <p:cNvPr id="10" name="Tekstiruutu 9">
            <a:extLst>
              <a:ext uri="{FF2B5EF4-FFF2-40B4-BE49-F238E27FC236}">
                <a16:creationId xmlns:a16="http://schemas.microsoft.com/office/drawing/2014/main" id="{F99A94D0-B6DB-5B11-5769-F8DB99F8F4D3}"/>
              </a:ext>
            </a:extLst>
          </p:cNvPr>
          <p:cNvSpPr txBox="1"/>
          <p:nvPr/>
        </p:nvSpPr>
        <p:spPr>
          <a:xfrm>
            <a:off x="404846" y="1227816"/>
            <a:ext cx="6360242" cy="3416320"/>
          </a:xfrm>
          <a:prstGeom prst="rect">
            <a:avLst/>
          </a:prstGeom>
          <a:noFill/>
        </p:spPr>
        <p:txBody>
          <a:bodyPr wrap="square">
            <a:spAutoFit/>
          </a:bodyPr>
          <a:lstStyle/>
          <a:p>
            <a:pPr marL="0" lvl="1" indent="0">
              <a:buNone/>
            </a:pPr>
            <a:r>
              <a:rPr lang="fi-FI" sz="1800" b="1" dirty="0">
                <a:latin typeface="Calibri" panose="020F0502020204030204" pitchFamily="34" charset="0"/>
              </a:rPr>
              <a:t>Ahvenlammen ja Hiidenlammen hoitokalastus - ESAELY/1357/2022</a:t>
            </a:r>
          </a:p>
          <a:p>
            <a:pPr marL="342900" indent="-342900">
              <a:buFont typeface="Calibri" panose="020F0502020204030204" pitchFamily="34" charset="0"/>
              <a:buChar char="-"/>
            </a:pPr>
            <a:r>
              <a:rPr lang="fi-FI" dirty="0">
                <a:latin typeface="Calibri" panose="020F0502020204030204" pitchFamily="34" charset="0"/>
              </a:rPr>
              <a:t>Avustuksen tarkoituksena on vinoutuneen ravintoketjun oikaisu, sinileväkukintojen ennaltaehkäisy, Matoniemen vedenottamon suojelu sinilevätoksiineilta, taajaman ainoan yleisen uimarannan uimakelpoisuuden säilyttäminen</a:t>
            </a:r>
          </a:p>
          <a:p>
            <a:pPr marL="342900" indent="-342900">
              <a:buFont typeface="Calibri" panose="020F0502020204030204" pitchFamily="34" charset="0"/>
              <a:buChar char="-"/>
            </a:pPr>
            <a:endParaRPr lang="fi-FI" dirty="0">
              <a:latin typeface="Calibri" panose="020F0502020204030204" pitchFamily="34" charset="0"/>
            </a:endParaRPr>
          </a:p>
          <a:p>
            <a:pPr marL="342900" indent="-342900">
              <a:buFont typeface="Calibri" panose="020F0502020204030204" pitchFamily="34" charset="0"/>
              <a:buChar char="-"/>
            </a:pPr>
            <a:r>
              <a:rPr lang="fi-FI" dirty="0">
                <a:latin typeface="Calibri" panose="020F0502020204030204" pitchFamily="34" charset="0"/>
              </a:rPr>
              <a:t>Ahvenlammen ja Hiidenlammen hoitokalastus -hanke sai myönteisen jatkoaikapäätöksen 17.10.2023. Hoitokalastussaaliit olivat vuonna 2023 pieniä, joten hanketta jatkettu. Vaadittu valmistumisaika 15.11.2024 (avustus 2 000 €). </a:t>
            </a:r>
            <a:endParaRPr lang="fi-FI" sz="1800" dirty="0">
              <a:effectLst/>
              <a:latin typeface="Calibri" panose="020F0502020204030204" pitchFamily="34" charset="0"/>
              <a:ea typeface="Calibri" panose="020F0502020204030204" pitchFamily="34" charset="0"/>
            </a:endParaRPr>
          </a:p>
        </p:txBody>
      </p:sp>
      <p:pic>
        <p:nvPicPr>
          <p:cNvPr id="2" name="Kuvan paikkamerkki 6">
            <a:extLst>
              <a:ext uri="{FF2B5EF4-FFF2-40B4-BE49-F238E27FC236}">
                <a16:creationId xmlns:a16="http://schemas.microsoft.com/office/drawing/2014/main" id="{53816A6F-FB57-EB43-5145-614353899947}"/>
              </a:ext>
            </a:extLst>
          </p:cNvPr>
          <p:cNvPicPr>
            <a:picLocks noChangeAspect="1"/>
          </p:cNvPicPr>
          <p:nvPr/>
        </p:nvPicPr>
        <p:blipFill rotWithShape="1">
          <a:blip r:embed="rId2"/>
          <a:srcRect l="28764" r="22892"/>
          <a:stretch/>
        </p:blipFill>
        <p:spPr>
          <a:xfrm>
            <a:off x="7036075" y="1082673"/>
            <a:ext cx="4813024" cy="5600226"/>
          </a:xfrm>
          <a:prstGeom prst="rect">
            <a:avLst/>
          </a:prstGeom>
          <a:noFill/>
          <a:ln>
            <a:solidFill>
              <a:schemeClr val="tx1"/>
            </a:solidFill>
          </a:ln>
        </p:spPr>
      </p:pic>
    </p:spTree>
    <p:extLst>
      <p:ext uri="{BB962C8B-B14F-4D97-AF65-F5344CB8AC3E}">
        <p14:creationId xmlns:p14="http://schemas.microsoft.com/office/powerpoint/2010/main" val="2468030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Vesienhoidon tilannekatsaus</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2</a:t>
            </a:fld>
            <a:endParaRPr lang="fi-FI"/>
          </a:p>
        </p:txBody>
      </p:sp>
    </p:spTree>
    <p:extLst>
      <p:ext uri="{BB962C8B-B14F-4D97-AF65-F5344CB8AC3E}">
        <p14:creationId xmlns:p14="http://schemas.microsoft.com/office/powerpoint/2010/main" val="2252876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271493" y="1253322"/>
            <a:ext cx="5690206" cy="4344760"/>
          </a:xfrm>
        </p:spPr>
        <p:txBody>
          <a:bodyPr/>
          <a:lstStyle/>
          <a:p>
            <a:pPr marL="0" lvl="1" indent="0">
              <a:spcBef>
                <a:spcPct val="0"/>
              </a:spcBef>
              <a:buNone/>
            </a:pPr>
            <a:r>
              <a:rPr lang="fi-FI" sz="1800" b="1" dirty="0">
                <a:latin typeface="Calibri" panose="020F0502020204030204" pitchFamily="34" charset="0"/>
              </a:rPr>
              <a:t>Vehkalammen ja Uuhilammen </a:t>
            </a:r>
            <a:r>
              <a:rPr lang="fi-FI" sz="1800" b="1" dirty="0" err="1">
                <a:latin typeface="Calibri" panose="020F0502020204030204" pitchFamily="34" charset="0"/>
              </a:rPr>
              <a:t>laskeutuskosteikoiden</a:t>
            </a:r>
            <a:r>
              <a:rPr lang="fi-FI" sz="1800" b="1" dirty="0">
                <a:latin typeface="Calibri" panose="020F0502020204030204" pitchFamily="34" charset="0"/>
              </a:rPr>
              <a:t> rakentamisen 1. vaihe - ESAELY/1471/2021</a:t>
            </a:r>
          </a:p>
          <a:p>
            <a:pPr marL="0" lvl="1" indent="0">
              <a:spcBef>
                <a:spcPct val="0"/>
              </a:spcBef>
              <a:buNone/>
            </a:pPr>
            <a:endParaRPr lang="fi-FI" sz="1800" b="1" dirty="0">
              <a:latin typeface="Calibri" panose="020F0502020204030204" pitchFamily="34" charset="0"/>
            </a:endParaRPr>
          </a:p>
          <a:p>
            <a:pPr marL="342900" lvl="1" indent="-342900">
              <a:spcBef>
                <a:spcPct val="0"/>
              </a:spcBef>
              <a:buFont typeface="Calibri" panose="020F0502020204030204" pitchFamily="34" charset="0"/>
              <a:buChar char="-"/>
            </a:pPr>
            <a:r>
              <a:rPr lang="fi-FI" sz="1800" dirty="0">
                <a:latin typeface="Calibri" panose="020F0502020204030204" pitchFamily="34" charset="0"/>
              </a:rPr>
              <a:t>Avustuksen käyttötarkoitus on rakentaa Vehka- ja Uuhilammen valuma-alueelle yhteensä 3 kappaletta Natura-alueen (</a:t>
            </a:r>
            <a:r>
              <a:rPr lang="fi-FI" sz="1800" dirty="0" err="1">
                <a:latin typeface="Calibri" panose="020F0502020204030204" pitchFamily="34" charset="0"/>
              </a:rPr>
              <a:t>Juurikkasuo</a:t>
            </a:r>
            <a:r>
              <a:rPr lang="fi-FI" sz="1800" dirty="0">
                <a:latin typeface="Calibri" panose="020F0502020204030204" pitchFamily="34" charset="0"/>
              </a:rPr>
              <a:t>- Vehka- ja Uuhilampi, FI0500006) suojeluarvoja turvaavia sekä kuormituksen vähentämiseen tähtääviä kosteikkorakenteita vuonna 2021 tehdyn kosteikkosuunnitelman mukaisesti.</a:t>
            </a:r>
          </a:p>
          <a:p>
            <a:pPr marL="0" lvl="1" indent="0">
              <a:spcBef>
                <a:spcPct val="0"/>
              </a:spcBef>
              <a:buNone/>
            </a:pPr>
            <a:endParaRPr lang="fi-FI" sz="1800" dirty="0">
              <a:latin typeface="Calibri" panose="020F0502020204030204" pitchFamily="34" charset="0"/>
            </a:endParaRPr>
          </a:p>
          <a:p>
            <a:pPr marL="342900" lvl="1" indent="-342900">
              <a:spcBef>
                <a:spcPct val="0"/>
              </a:spcBef>
              <a:buFont typeface="Calibri" panose="020F0502020204030204" pitchFamily="34" charset="0"/>
              <a:buChar char="-"/>
            </a:pPr>
            <a:r>
              <a:rPr lang="fi-FI" sz="1800" dirty="0">
                <a:latin typeface="Calibri" panose="020F0502020204030204" pitchFamily="34" charset="0"/>
              </a:rPr>
              <a:t>Hanke sai myönteisen jatkoaikapäätöksen 9.1.2024. Vaadittu valmistumisaika 15.11.2024 (avustus 14 750 €). </a:t>
            </a:r>
            <a:r>
              <a:rPr lang="fi-FI" sz="1800" b="1" dirty="0">
                <a:latin typeface="Calibri" panose="020F0502020204030204" pitchFamily="34" charset="0"/>
              </a:rPr>
              <a:t>Neuvottelut seurakunnan kanssa?</a:t>
            </a:r>
          </a:p>
          <a:p>
            <a:pPr marL="0" lvl="1" indent="0">
              <a:spcBef>
                <a:spcPct val="0"/>
              </a:spcBef>
              <a:buNone/>
            </a:pPr>
            <a:endParaRPr lang="fi-FI" sz="1400" dirty="0">
              <a:solidFill>
                <a:srgbClr val="000000"/>
              </a:solidFill>
              <a:latin typeface="Arial" panose="020B0604020202020204" pitchFamily="34" charset="0"/>
            </a:endParaRPr>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271493" y="385185"/>
            <a:ext cx="7152889" cy="868137"/>
          </a:xfrm>
        </p:spPr>
        <p:txBody>
          <a:bodyPr/>
          <a:lstStyle/>
          <a:p>
            <a:r>
              <a:rPr lang="fi-FI" sz="3600" dirty="0"/>
              <a:t>Avustetut vesistökunnostushankkeet </a:t>
            </a:r>
          </a:p>
        </p:txBody>
      </p:sp>
      <p:pic>
        <p:nvPicPr>
          <p:cNvPr id="10" name="Kuva 9">
            <a:extLst>
              <a:ext uri="{FF2B5EF4-FFF2-40B4-BE49-F238E27FC236}">
                <a16:creationId xmlns:a16="http://schemas.microsoft.com/office/drawing/2014/main" id="{6DAC0B6E-BA6B-497D-641D-3684C631F8F0}"/>
              </a:ext>
            </a:extLst>
          </p:cNvPr>
          <p:cNvPicPr>
            <a:picLocks noChangeAspect="1"/>
          </p:cNvPicPr>
          <p:nvPr/>
        </p:nvPicPr>
        <p:blipFill>
          <a:blip r:embed="rId3"/>
          <a:stretch>
            <a:fillRect/>
          </a:stretch>
        </p:blipFill>
        <p:spPr>
          <a:xfrm>
            <a:off x="7424382" y="438831"/>
            <a:ext cx="4223170" cy="5973742"/>
          </a:xfrm>
          <a:prstGeom prst="rect">
            <a:avLst/>
          </a:prstGeom>
          <a:ln>
            <a:solidFill>
              <a:schemeClr val="tx1">
                <a:lumMod val="50000"/>
              </a:schemeClr>
            </a:solidFill>
          </a:ln>
        </p:spPr>
      </p:pic>
    </p:spTree>
    <p:extLst>
      <p:ext uri="{BB962C8B-B14F-4D97-AF65-F5344CB8AC3E}">
        <p14:creationId xmlns:p14="http://schemas.microsoft.com/office/powerpoint/2010/main" val="1108552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271493" y="1253322"/>
            <a:ext cx="5690206" cy="4344760"/>
          </a:xfrm>
        </p:spPr>
        <p:txBody>
          <a:bodyPr/>
          <a:lstStyle/>
          <a:p>
            <a:pPr marL="0" lvl="1" indent="0">
              <a:spcBef>
                <a:spcPct val="0"/>
              </a:spcBef>
              <a:buNone/>
            </a:pPr>
            <a:r>
              <a:rPr lang="fi-FI" sz="1800" b="1" dirty="0">
                <a:latin typeface="Calibri" panose="020F0502020204030204" pitchFamily="34" charset="0"/>
              </a:rPr>
              <a:t>Iso-</a:t>
            </a:r>
            <a:r>
              <a:rPr lang="fi-FI" sz="1800" b="1" dirty="0" err="1">
                <a:latin typeface="Calibri" panose="020F0502020204030204" pitchFamily="34" charset="0"/>
              </a:rPr>
              <a:t>Nivujärven</a:t>
            </a:r>
            <a:r>
              <a:rPr lang="fi-FI" sz="1800" b="1" dirty="0">
                <a:latin typeface="Calibri" panose="020F0502020204030204" pitchFamily="34" charset="0"/>
              </a:rPr>
              <a:t> kunnostussuunnitelma</a:t>
            </a:r>
          </a:p>
          <a:p>
            <a:pPr marL="0" lvl="1" indent="0">
              <a:spcBef>
                <a:spcPct val="0"/>
              </a:spcBef>
              <a:buNone/>
            </a:pPr>
            <a:r>
              <a:rPr lang="fi-FI" sz="1800" b="1" dirty="0">
                <a:latin typeface="Calibri" panose="020F0502020204030204" pitchFamily="34" charset="0"/>
              </a:rPr>
              <a:t>- ESAELY/1428/2021</a:t>
            </a:r>
          </a:p>
          <a:p>
            <a:pPr marL="0" lvl="1" indent="0">
              <a:spcBef>
                <a:spcPct val="0"/>
              </a:spcBef>
              <a:buNone/>
            </a:pPr>
            <a:endParaRPr lang="fi-FI" sz="1800" b="1" dirty="0">
              <a:latin typeface="Calibri" panose="020F0502020204030204" pitchFamily="34" charset="0"/>
            </a:endParaRPr>
          </a:p>
          <a:p>
            <a:pPr marL="342900" lvl="1" indent="-342900">
              <a:spcBef>
                <a:spcPct val="0"/>
              </a:spcBef>
              <a:buFont typeface="Calibri" panose="020F0502020204030204" pitchFamily="34" charset="0"/>
              <a:buChar char="-"/>
            </a:pPr>
            <a:r>
              <a:rPr lang="fi-FI" sz="1800" dirty="0">
                <a:latin typeface="Calibri" panose="020F0502020204030204" pitchFamily="34" charset="0"/>
              </a:rPr>
              <a:t>Hanke sai myönteisen jatkoaikapäätöksen 17.10.2023. Vaadittu valmistumisaika 30.9.2024 (avustus 3 500 €). </a:t>
            </a: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342900" lvl="1" indent="-342900">
              <a:spcBef>
                <a:spcPct val="0"/>
              </a:spcBef>
              <a:buFont typeface="Calibri" panose="020F0502020204030204" pitchFamily="34" charset="0"/>
              <a:buChar char="-"/>
            </a:pPr>
            <a:r>
              <a:rPr lang="fi-FI" sz="1800" dirty="0">
                <a:latin typeface="Calibri" panose="020F0502020204030204" pitchFamily="34" charset="0"/>
              </a:rPr>
              <a:t>Hankkeessa jouduttiin vaihtamaan konsultti syksyn 2023 aikana, josta syystä hankkeen toteutuminen siirtyi vuodella. </a:t>
            </a: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0" lvl="1" indent="0">
              <a:spcBef>
                <a:spcPct val="0"/>
              </a:spcBef>
              <a:buNone/>
            </a:pPr>
            <a:endParaRPr lang="fi-FI" sz="1400" dirty="0">
              <a:solidFill>
                <a:srgbClr val="000000"/>
              </a:solidFill>
              <a:latin typeface="Arial" panose="020B0604020202020204" pitchFamily="34" charset="0"/>
            </a:endParaRPr>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271493" y="385185"/>
            <a:ext cx="7152889" cy="868137"/>
          </a:xfrm>
        </p:spPr>
        <p:txBody>
          <a:bodyPr/>
          <a:lstStyle/>
          <a:p>
            <a:r>
              <a:rPr lang="fi-FI" sz="3600" dirty="0"/>
              <a:t>Avustetut vesistökunnostushankkeet </a:t>
            </a:r>
          </a:p>
        </p:txBody>
      </p:sp>
      <p:pic>
        <p:nvPicPr>
          <p:cNvPr id="10" name="Kuva 9">
            <a:extLst>
              <a:ext uri="{FF2B5EF4-FFF2-40B4-BE49-F238E27FC236}">
                <a16:creationId xmlns:a16="http://schemas.microsoft.com/office/drawing/2014/main" id="{6DAC0B6E-BA6B-497D-641D-3684C631F8F0}"/>
              </a:ext>
            </a:extLst>
          </p:cNvPr>
          <p:cNvPicPr>
            <a:picLocks noChangeAspect="1"/>
          </p:cNvPicPr>
          <p:nvPr/>
        </p:nvPicPr>
        <p:blipFill>
          <a:blip r:embed="rId3"/>
          <a:stretch>
            <a:fillRect/>
          </a:stretch>
        </p:blipFill>
        <p:spPr>
          <a:xfrm>
            <a:off x="7424382" y="438831"/>
            <a:ext cx="4223170" cy="5973742"/>
          </a:xfrm>
          <a:prstGeom prst="rect">
            <a:avLst/>
          </a:prstGeom>
          <a:ln>
            <a:solidFill>
              <a:schemeClr val="tx1">
                <a:lumMod val="50000"/>
              </a:schemeClr>
            </a:solidFill>
          </a:ln>
        </p:spPr>
      </p:pic>
    </p:spTree>
    <p:extLst>
      <p:ext uri="{BB962C8B-B14F-4D97-AF65-F5344CB8AC3E}">
        <p14:creationId xmlns:p14="http://schemas.microsoft.com/office/powerpoint/2010/main" val="4258548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271492" y="1253321"/>
            <a:ext cx="5957859" cy="4890303"/>
          </a:xfrm>
        </p:spPr>
        <p:txBody>
          <a:bodyPr/>
          <a:lstStyle/>
          <a:p>
            <a:pPr marL="0" lvl="1" indent="0">
              <a:spcBef>
                <a:spcPct val="0"/>
              </a:spcBef>
              <a:buNone/>
            </a:pPr>
            <a:r>
              <a:rPr lang="fi-FI" sz="1800" b="1" dirty="0">
                <a:latin typeface="Calibri" panose="020F0502020204030204" pitchFamily="34" charset="0"/>
              </a:rPr>
              <a:t>Pieksänjärven vesikasvien niitto</a:t>
            </a:r>
          </a:p>
          <a:p>
            <a:pPr marL="0" lvl="1" indent="0">
              <a:spcBef>
                <a:spcPct val="0"/>
              </a:spcBef>
              <a:buNone/>
            </a:pPr>
            <a:r>
              <a:rPr lang="fi-FI" sz="1800" b="1" dirty="0">
                <a:latin typeface="Calibri" panose="020F0502020204030204" pitchFamily="34" charset="0"/>
              </a:rPr>
              <a:t>- ESAELY/1474/2023</a:t>
            </a:r>
          </a:p>
          <a:p>
            <a:pPr marL="0" lvl="1" indent="0">
              <a:spcBef>
                <a:spcPct val="0"/>
              </a:spcBef>
              <a:buNone/>
            </a:pPr>
            <a:endParaRPr lang="fi-FI" sz="1800" b="1" dirty="0">
              <a:latin typeface="Calibri" panose="020F0502020204030204" pitchFamily="34" charset="0"/>
            </a:endParaRPr>
          </a:p>
          <a:p>
            <a:pPr marL="342900" lvl="1" indent="-342900">
              <a:spcBef>
                <a:spcPct val="0"/>
              </a:spcBef>
              <a:buFont typeface="Calibri" panose="020F0502020204030204" pitchFamily="34" charset="0"/>
              <a:buChar char="-"/>
            </a:pPr>
            <a:r>
              <a:rPr lang="fi-FI" sz="1800" dirty="0">
                <a:latin typeface="Calibri" panose="020F0502020204030204" pitchFamily="34" charset="0"/>
              </a:rPr>
              <a:t>Pieksänjärvi-</a:t>
            </a:r>
            <a:r>
              <a:rPr lang="fi-FI" sz="1800" dirty="0" err="1">
                <a:latin typeface="Calibri" panose="020F0502020204030204" pitchFamily="34" charset="0"/>
              </a:rPr>
              <a:t>Vangasjärvi</a:t>
            </a:r>
            <a:r>
              <a:rPr lang="fi-FI" sz="1800" dirty="0">
                <a:latin typeface="Calibri" panose="020F0502020204030204" pitchFamily="34" charset="0"/>
              </a:rPr>
              <a:t> osakaskunta hakee rahoitusta kolmivuotiseen Pieksänjärven niittohankkeeseen (15 200 €).</a:t>
            </a: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0" lvl="1" indent="0">
              <a:spcBef>
                <a:spcPct val="0"/>
              </a:spcBef>
              <a:buNone/>
            </a:pPr>
            <a:r>
              <a:rPr lang="fi-FI" sz="1800" b="1" dirty="0">
                <a:latin typeface="Calibri" panose="020F0502020204030204" pitchFamily="34" charset="0"/>
              </a:rPr>
              <a:t>Pieksämäen Naarajärven pohjavesialueen suojelusuunnitelman päivittäminen </a:t>
            </a:r>
          </a:p>
          <a:p>
            <a:pPr marL="0" lvl="1" indent="0">
              <a:spcBef>
                <a:spcPct val="0"/>
              </a:spcBef>
              <a:buNone/>
            </a:pPr>
            <a:r>
              <a:rPr lang="fi-FI" sz="1800" b="1" dirty="0">
                <a:latin typeface="Calibri" panose="020F0502020204030204" pitchFamily="34" charset="0"/>
              </a:rPr>
              <a:t>-ESAELY/1624/2023</a:t>
            </a: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342900" lvl="1" indent="-342900">
              <a:spcBef>
                <a:spcPct val="0"/>
              </a:spcBef>
              <a:buFont typeface="Calibri" panose="020F0502020204030204" pitchFamily="34" charset="0"/>
              <a:buChar char="-"/>
            </a:pPr>
            <a:r>
              <a:rPr lang="fi-FI" sz="1800" dirty="0">
                <a:latin typeface="Calibri" panose="020F0502020204030204" pitchFamily="34" charset="0"/>
              </a:rPr>
              <a:t>Vuonna 2010 laaditun pohjavesien suojelusuunnitelman päivittäminen (10 500 €)</a:t>
            </a: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342900" lvl="1" indent="-342900">
              <a:spcBef>
                <a:spcPct val="0"/>
              </a:spcBef>
              <a:buFont typeface="Calibri" panose="020F0502020204030204" pitchFamily="34" charset="0"/>
              <a:buChar char="-"/>
            </a:pPr>
            <a:endParaRPr lang="fi-FI" sz="1800" dirty="0">
              <a:latin typeface="Calibri" panose="020F0502020204030204" pitchFamily="34" charset="0"/>
            </a:endParaRPr>
          </a:p>
          <a:p>
            <a:pPr marL="0" lvl="1" indent="0">
              <a:spcBef>
                <a:spcPct val="0"/>
              </a:spcBef>
              <a:buNone/>
            </a:pPr>
            <a:r>
              <a:rPr lang="fi-FI" sz="1800" b="1" dirty="0">
                <a:latin typeface="Calibri" panose="020F0502020204030204" pitchFamily="34" charset="0"/>
              </a:rPr>
              <a:t>Rahoituspäätökset tehdään 04-05/2024. Päätöksen aikataulutus riippuu </a:t>
            </a:r>
            <a:r>
              <a:rPr lang="fi-FI" sz="1800" b="1" dirty="0" err="1">
                <a:latin typeface="Calibri" panose="020F0502020204030204" pitchFamily="34" charset="0"/>
              </a:rPr>
              <a:t>YM:n</a:t>
            </a:r>
            <a:r>
              <a:rPr lang="fi-FI" sz="1800" b="1" dirty="0">
                <a:latin typeface="Calibri" panose="020F0502020204030204" pitchFamily="34" charset="0"/>
              </a:rPr>
              <a:t> määrärahakirjeen valmistumisesta. </a:t>
            </a:r>
          </a:p>
          <a:p>
            <a:pPr marL="0" lvl="1" indent="0">
              <a:spcBef>
                <a:spcPct val="0"/>
              </a:spcBef>
              <a:buNone/>
            </a:pPr>
            <a:endParaRPr lang="fi-FI" sz="1800" dirty="0">
              <a:latin typeface="Calibri" panose="020F0502020204030204" pitchFamily="34" charset="0"/>
            </a:endParaRPr>
          </a:p>
          <a:p>
            <a:pPr marL="0" lvl="1" indent="0">
              <a:spcBef>
                <a:spcPct val="0"/>
              </a:spcBef>
              <a:buNone/>
            </a:pPr>
            <a:endParaRPr lang="fi-FI" sz="1400" dirty="0">
              <a:solidFill>
                <a:srgbClr val="000000"/>
              </a:solidFill>
              <a:latin typeface="Arial" panose="020B0604020202020204" pitchFamily="34" charset="0"/>
            </a:endParaRPr>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271493" y="385185"/>
            <a:ext cx="7152889" cy="868137"/>
          </a:xfrm>
        </p:spPr>
        <p:txBody>
          <a:bodyPr/>
          <a:lstStyle/>
          <a:p>
            <a:r>
              <a:rPr lang="fi-FI" sz="3600" dirty="0"/>
              <a:t>Esitetyt vesistökunnostushankkeet </a:t>
            </a:r>
          </a:p>
        </p:txBody>
      </p:sp>
      <p:pic>
        <p:nvPicPr>
          <p:cNvPr id="5" name="Kuva 4">
            <a:extLst>
              <a:ext uri="{FF2B5EF4-FFF2-40B4-BE49-F238E27FC236}">
                <a16:creationId xmlns:a16="http://schemas.microsoft.com/office/drawing/2014/main" id="{6BDBA2DA-353B-67C7-8E50-CAFD83B35058}"/>
              </a:ext>
            </a:extLst>
          </p:cNvPr>
          <p:cNvPicPr>
            <a:picLocks noChangeAspect="1"/>
          </p:cNvPicPr>
          <p:nvPr/>
        </p:nvPicPr>
        <p:blipFill>
          <a:blip r:embed="rId3"/>
          <a:stretch>
            <a:fillRect/>
          </a:stretch>
        </p:blipFill>
        <p:spPr>
          <a:xfrm>
            <a:off x="7105650" y="499909"/>
            <a:ext cx="4525160" cy="5858182"/>
          </a:xfrm>
          <a:prstGeom prst="rect">
            <a:avLst/>
          </a:prstGeom>
        </p:spPr>
      </p:pic>
      <p:sp>
        <p:nvSpPr>
          <p:cNvPr id="6" name="Suorakulmio 5">
            <a:extLst>
              <a:ext uri="{FF2B5EF4-FFF2-40B4-BE49-F238E27FC236}">
                <a16:creationId xmlns:a16="http://schemas.microsoft.com/office/drawing/2014/main" id="{61F2DEE1-86F7-3A33-55B5-1E16F2C40C45}"/>
              </a:ext>
            </a:extLst>
          </p:cNvPr>
          <p:cNvSpPr/>
          <p:nvPr/>
        </p:nvSpPr>
        <p:spPr>
          <a:xfrm>
            <a:off x="271493" y="4876800"/>
            <a:ext cx="5691157" cy="971550"/>
          </a:xfrm>
          <a:prstGeom prst="rect">
            <a:avLst/>
          </a:prstGeom>
          <a:solidFill>
            <a:schemeClr val="accent1">
              <a:alpha val="3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95279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489856" y="1485333"/>
            <a:ext cx="5897295" cy="5134542"/>
          </a:xfrm>
        </p:spPr>
        <p:txBody>
          <a:bodyPr/>
          <a:lstStyle/>
          <a:p>
            <a:pPr marL="457200" lvl="1" indent="0">
              <a:buFont typeface="Arial" panose="020B0604020202020204" pitchFamily="34" charset="0"/>
              <a:buNone/>
            </a:pPr>
            <a:r>
              <a:rPr lang="fi-FI" sz="1800" dirty="0"/>
              <a:t>Pieksänjärven hoitokalastus</a:t>
            </a:r>
          </a:p>
          <a:p>
            <a:pPr lvl="2"/>
            <a:r>
              <a:rPr lang="fi-FI" sz="1400" dirty="0"/>
              <a:t>Pieksänjärven hoitokalastukset on kilpailutettu vuonna 2023. Syksyn 2023 sääolosuhteet estivät hoitokalastuksen. Tarkoituksena olisi yrittää uudelleen vuoden 2024 aikana.</a:t>
            </a:r>
          </a:p>
          <a:p>
            <a:pPr marL="457200" lvl="1" indent="0">
              <a:buNone/>
            </a:pPr>
            <a:endParaRPr lang="fi-FI" sz="1800" dirty="0"/>
          </a:p>
          <a:p>
            <a:pPr marL="457200" lvl="1" indent="0">
              <a:buNone/>
            </a:pPr>
            <a:r>
              <a:rPr lang="fi-FI" sz="1800" dirty="0"/>
              <a:t>Osakaskuntien yhdistyminen </a:t>
            </a:r>
          </a:p>
          <a:p>
            <a:pPr lvl="2">
              <a:spcBef>
                <a:spcPts val="0"/>
              </a:spcBef>
            </a:pPr>
            <a:r>
              <a:rPr lang="fi-FI" sz="1400" dirty="0"/>
              <a:t>Pieksänjärvi-</a:t>
            </a:r>
            <a:r>
              <a:rPr lang="fi-FI" sz="1400" dirty="0" err="1"/>
              <a:t>Vangasjärvi</a:t>
            </a:r>
            <a:r>
              <a:rPr lang="fi-FI" sz="1400" dirty="0"/>
              <a:t> osakaskunta perustettu 28.3.2023. </a:t>
            </a:r>
            <a:r>
              <a:rPr lang="fi-FI" sz="1200" dirty="0">
                <a:hlinkClick r:id="rId3"/>
              </a:rPr>
              <a:t>Pieksänjärvi-</a:t>
            </a:r>
            <a:r>
              <a:rPr lang="fi-FI" sz="1200" dirty="0" err="1">
                <a:hlinkClick r:id="rId3"/>
              </a:rPr>
              <a:t>Vangasjärvi</a:t>
            </a:r>
            <a:r>
              <a:rPr lang="fi-FI" sz="1200" dirty="0">
                <a:hlinkClick r:id="rId3"/>
              </a:rPr>
              <a:t> osakaskunta</a:t>
            </a:r>
            <a:endParaRPr lang="fi-FI" sz="1400" dirty="0"/>
          </a:p>
          <a:p>
            <a:pPr lvl="2">
              <a:spcBef>
                <a:spcPts val="0"/>
              </a:spcBef>
            </a:pPr>
            <a:r>
              <a:rPr lang="fi-FI" sz="1400" dirty="0"/>
              <a:t>Vedenjakaja osakaskunnan (</a:t>
            </a:r>
            <a:r>
              <a:rPr lang="fi-FI" sz="1400" dirty="0" err="1"/>
              <a:t>Pyhityn</a:t>
            </a:r>
            <a:r>
              <a:rPr lang="fi-FI" sz="1400" dirty="0"/>
              <a:t> alue) perustaminen tällä hetkellä käynnissä.  Seuraavana vaiheena kiinteistötoimitukset. </a:t>
            </a:r>
            <a:r>
              <a:rPr lang="fi-FI" sz="1200" dirty="0">
                <a:hlinkClick r:id="rId4"/>
              </a:rPr>
              <a:t>Vedenjakajan osakaskunta</a:t>
            </a:r>
            <a:endParaRPr lang="fi-FI" sz="1400" dirty="0">
              <a:solidFill>
                <a:srgbClr val="FF0000"/>
              </a:solidFill>
            </a:endParaRPr>
          </a:p>
          <a:p>
            <a:pPr marL="457200" lvl="1" indent="0">
              <a:buNone/>
            </a:pPr>
            <a:endParaRPr lang="fi-FI" sz="1800" dirty="0"/>
          </a:p>
          <a:p>
            <a:pPr marL="457200" lvl="1" indent="0">
              <a:buNone/>
            </a:pPr>
            <a:r>
              <a:rPr lang="fi-FI" sz="1800" dirty="0"/>
              <a:t>Pieksänjärven hapetus</a:t>
            </a:r>
          </a:p>
          <a:p>
            <a:pPr lvl="2">
              <a:spcBef>
                <a:spcPts val="0"/>
              </a:spcBef>
            </a:pPr>
            <a:r>
              <a:rPr lang="fi-FI" sz="1400" dirty="0"/>
              <a:t>Hapetus osana Pieksämäen veden lupavelvoitteita.</a:t>
            </a:r>
          </a:p>
          <a:p>
            <a:pPr marL="457200" lvl="1" indent="0">
              <a:buNone/>
            </a:pPr>
            <a:endParaRPr lang="fi-FI" sz="1800" dirty="0"/>
          </a:p>
          <a:p>
            <a:pPr marL="457200" lvl="1" indent="0">
              <a:buNone/>
            </a:pPr>
            <a:r>
              <a:rPr lang="fi-FI" sz="1800" dirty="0" err="1"/>
              <a:t>Pyhityn</a:t>
            </a:r>
            <a:r>
              <a:rPr lang="fi-FI" sz="1800" dirty="0"/>
              <a:t> kuormitusselvitys </a:t>
            </a:r>
          </a:p>
          <a:p>
            <a:pPr lvl="2">
              <a:spcBef>
                <a:spcPts val="0"/>
              </a:spcBef>
            </a:pPr>
            <a:r>
              <a:rPr lang="fi-FI" sz="1400" dirty="0"/>
              <a:t>Näytteenottoa ja virtaamamittauksia toteutettu kaikissa tulo- ja laskuojissa. </a:t>
            </a:r>
          </a:p>
          <a:p>
            <a:pPr lvl="2">
              <a:spcBef>
                <a:spcPts val="0"/>
              </a:spcBef>
            </a:pPr>
            <a:r>
              <a:rPr lang="fi-FI" sz="1400" dirty="0"/>
              <a:t>Raportin kirjoittaa ei ole vielä kilpailutettu (Vuonna 2024)</a:t>
            </a:r>
          </a:p>
          <a:p>
            <a:pPr lvl="2">
              <a:spcBef>
                <a:spcPts val="0"/>
              </a:spcBef>
            </a:pPr>
            <a:endParaRPr lang="fi-FI" sz="1400" dirty="0"/>
          </a:p>
          <a:p>
            <a:pPr lvl="2">
              <a:spcBef>
                <a:spcPts val="0"/>
              </a:spcBef>
            </a:pPr>
            <a:endParaRPr lang="fi-FI" sz="1400" dirty="0"/>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489857" y="159770"/>
            <a:ext cx="10515600" cy="1325563"/>
          </a:xfrm>
        </p:spPr>
        <p:txBody>
          <a:bodyPr/>
          <a:lstStyle/>
          <a:p>
            <a:r>
              <a:rPr lang="fi-FI" sz="3600" dirty="0"/>
              <a:t>Muut vesistökunnostushankkeet </a:t>
            </a:r>
          </a:p>
        </p:txBody>
      </p:sp>
      <p:pic>
        <p:nvPicPr>
          <p:cNvPr id="5" name="Kuva 4">
            <a:extLst>
              <a:ext uri="{FF2B5EF4-FFF2-40B4-BE49-F238E27FC236}">
                <a16:creationId xmlns:a16="http://schemas.microsoft.com/office/drawing/2014/main" id="{52CC8DE5-5796-AEE0-C27D-89B86617DFA0}"/>
              </a:ext>
            </a:extLst>
          </p:cNvPr>
          <p:cNvPicPr>
            <a:picLocks noChangeAspect="1"/>
          </p:cNvPicPr>
          <p:nvPr/>
        </p:nvPicPr>
        <p:blipFill>
          <a:blip r:embed="rId5"/>
          <a:stretch>
            <a:fillRect/>
          </a:stretch>
        </p:blipFill>
        <p:spPr>
          <a:xfrm>
            <a:off x="7041152" y="195072"/>
            <a:ext cx="5028018" cy="6503158"/>
          </a:xfrm>
          <a:prstGeom prst="rect">
            <a:avLst/>
          </a:prstGeom>
          <a:ln>
            <a:solidFill>
              <a:schemeClr val="tx1">
                <a:lumMod val="50000"/>
              </a:schemeClr>
            </a:solidFill>
          </a:ln>
        </p:spPr>
      </p:pic>
    </p:spTree>
    <p:extLst>
      <p:ext uri="{BB962C8B-B14F-4D97-AF65-F5344CB8AC3E}">
        <p14:creationId xmlns:p14="http://schemas.microsoft.com/office/powerpoint/2010/main" val="1033277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489857" y="159770"/>
            <a:ext cx="10515600" cy="1325563"/>
          </a:xfrm>
        </p:spPr>
        <p:txBody>
          <a:bodyPr/>
          <a:lstStyle/>
          <a:p>
            <a:r>
              <a:rPr lang="fi-FI" sz="3600" dirty="0"/>
              <a:t>Muut vesistökunnostushankkeet </a:t>
            </a:r>
          </a:p>
        </p:txBody>
      </p:sp>
      <p:sp>
        <p:nvSpPr>
          <p:cNvPr id="2" name="Sisällön paikkamerkki 2">
            <a:extLst>
              <a:ext uri="{FF2B5EF4-FFF2-40B4-BE49-F238E27FC236}">
                <a16:creationId xmlns:a16="http://schemas.microsoft.com/office/drawing/2014/main" id="{A16D520D-B256-F61A-BDA9-194002FB35B7}"/>
              </a:ext>
            </a:extLst>
          </p:cNvPr>
          <p:cNvSpPr txBox="1">
            <a:spLocks/>
          </p:cNvSpPr>
          <p:nvPr/>
        </p:nvSpPr>
        <p:spPr bwMode="auto">
          <a:xfrm>
            <a:off x="190500" y="1220675"/>
            <a:ext cx="5629275" cy="547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fi-FI" sz="1800" u="sng" dirty="0"/>
              <a:t>Ruokojärven alivedenpinnan nostohanke </a:t>
            </a:r>
          </a:p>
          <a:p>
            <a:pPr marL="457200" lvl="1" indent="0">
              <a:buNone/>
            </a:pPr>
            <a:endParaRPr lang="fi-FI" sz="1800" u="sng" dirty="0"/>
          </a:p>
          <a:p>
            <a:pPr marL="457200" lvl="1" indent="0">
              <a:buNone/>
            </a:pPr>
            <a:r>
              <a:rPr lang="fi-FI" sz="1800" dirty="0"/>
              <a:t>-Hanke jäissä osakaskuntien yhdistymiseen asti. Vesistön vedenpinnan korkeutta seuraa osakaskunta. </a:t>
            </a:r>
            <a:r>
              <a:rPr lang="fi-FI" sz="1800" dirty="0">
                <a:solidFill>
                  <a:srgbClr val="FF0000"/>
                </a:solidFill>
              </a:rPr>
              <a:t>Olli vastaus </a:t>
            </a:r>
            <a:endParaRPr lang="fi-FI" sz="2400" dirty="0">
              <a:solidFill>
                <a:srgbClr val="FF0000"/>
              </a:solidFill>
            </a:endParaRPr>
          </a:p>
          <a:p>
            <a:pPr marL="457200" lvl="1" indent="0">
              <a:buFont typeface="Arial" panose="020B0604020202020204" pitchFamily="34" charset="0"/>
              <a:buNone/>
            </a:pPr>
            <a:endParaRPr lang="fi-FI" sz="1800" dirty="0">
              <a:solidFill>
                <a:srgbClr val="FF0000"/>
              </a:solidFill>
            </a:endParaRPr>
          </a:p>
          <a:p>
            <a:pPr marL="457200" lvl="1" indent="0">
              <a:buNone/>
            </a:pPr>
            <a:r>
              <a:rPr lang="fi-FI" sz="1800" u="sng" dirty="0">
                <a:solidFill>
                  <a:srgbClr val="FF0000"/>
                </a:solidFill>
              </a:rPr>
              <a:t>Kyyveden pohjoisosien metsätalouden kunnostus</a:t>
            </a:r>
            <a:endParaRPr lang="fi-FI" sz="1400" u="sng" dirty="0">
              <a:solidFill>
                <a:srgbClr val="FF0000"/>
              </a:solidFill>
            </a:endParaRPr>
          </a:p>
          <a:p>
            <a:pPr marL="457200" lvl="1" indent="0">
              <a:buNone/>
            </a:pPr>
            <a:r>
              <a:rPr lang="fi-FI" sz="1800" dirty="0">
                <a:solidFill>
                  <a:srgbClr val="FF0000"/>
                </a:solidFill>
              </a:rPr>
              <a:t>-Vesiensuojeluhanke Metsäkeskus suorittaa metsätalouden vesiensuojeluhankkeita. </a:t>
            </a:r>
          </a:p>
          <a:p>
            <a:pPr marL="457200" lvl="1" indent="0">
              <a:buNone/>
            </a:pPr>
            <a:r>
              <a:rPr lang="fi-FI" sz="1800" dirty="0">
                <a:solidFill>
                  <a:srgbClr val="FF0000"/>
                </a:solidFill>
              </a:rPr>
              <a:t>-KEMERA-rahoitus loppuu vuonna 2023 ja se muuttuu METKA-rahoitukseksi 2024 alusta. </a:t>
            </a:r>
          </a:p>
          <a:p>
            <a:pPr marL="457200" lvl="1" indent="0">
              <a:buNone/>
            </a:pPr>
            <a:r>
              <a:rPr lang="fi-FI" sz="1800" dirty="0">
                <a:solidFill>
                  <a:srgbClr val="FF0000"/>
                </a:solidFill>
              </a:rPr>
              <a:t>-</a:t>
            </a:r>
            <a:r>
              <a:rPr lang="fi-FI" sz="1800" dirty="0" err="1">
                <a:solidFill>
                  <a:srgbClr val="FF0000"/>
                </a:solidFill>
              </a:rPr>
              <a:t>Rutakonjoen</a:t>
            </a:r>
            <a:r>
              <a:rPr lang="fi-FI" sz="1800" dirty="0">
                <a:solidFill>
                  <a:srgbClr val="FF0000"/>
                </a:solidFill>
              </a:rPr>
              <a:t> vesiensuojelutoimenpiteet valmistunee vuoden 2023 aikana. Iso-Naakkiman ja Niskakosken hankkeet pyritään laittamaan 2023 kevään rahoitushakuun. </a:t>
            </a:r>
            <a:r>
              <a:rPr lang="fi-FI" sz="1800" i="1" dirty="0">
                <a:solidFill>
                  <a:srgbClr val="FF0000"/>
                </a:solidFill>
              </a:rPr>
              <a:t>(Metsäkeskukselta varmistus)</a:t>
            </a:r>
          </a:p>
          <a:p>
            <a:pPr marL="457200" lvl="1" indent="0">
              <a:buNone/>
            </a:pPr>
            <a:r>
              <a:rPr lang="fi-FI" sz="1800" dirty="0">
                <a:solidFill>
                  <a:srgbClr val="FF0000"/>
                </a:solidFill>
              </a:rPr>
              <a:t>-Hankkeiden toteutus alkanee vuonna 2024. </a:t>
            </a:r>
          </a:p>
          <a:p>
            <a:pPr marL="457200" lvl="1" indent="0">
              <a:buFont typeface="Arial" panose="020B0604020202020204" pitchFamily="34" charset="0"/>
              <a:buNone/>
            </a:pPr>
            <a:endParaRPr lang="fi-FI" sz="1800" dirty="0"/>
          </a:p>
          <a:p>
            <a:pPr lvl="2">
              <a:spcBef>
                <a:spcPts val="0"/>
              </a:spcBef>
            </a:pPr>
            <a:endParaRPr lang="fi-FI" sz="1400" dirty="0"/>
          </a:p>
        </p:txBody>
      </p:sp>
    </p:spTree>
    <p:extLst>
      <p:ext uri="{BB962C8B-B14F-4D97-AF65-F5344CB8AC3E}">
        <p14:creationId xmlns:p14="http://schemas.microsoft.com/office/powerpoint/2010/main" val="1970255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489856" y="1485333"/>
            <a:ext cx="4877791" cy="4344760"/>
          </a:xfrm>
        </p:spPr>
        <p:txBody>
          <a:bodyPr/>
          <a:lstStyle/>
          <a:p>
            <a:pPr marL="457200" lvl="1" indent="0">
              <a:buNone/>
            </a:pPr>
            <a:r>
              <a:rPr lang="fi-FI" sz="1800" dirty="0" err="1"/>
              <a:t>Pyhityn</a:t>
            </a:r>
            <a:r>
              <a:rPr lang="fi-FI" sz="1800" dirty="0"/>
              <a:t> kosteikko (ETI-kosteikko)</a:t>
            </a:r>
          </a:p>
          <a:p>
            <a:pPr lvl="2">
              <a:spcBef>
                <a:spcPts val="0"/>
              </a:spcBef>
            </a:pPr>
            <a:r>
              <a:rPr lang="fi-FI" sz="1400" dirty="0"/>
              <a:t>Haitankärsijät kokeneet kosteikon pilaavan </a:t>
            </a:r>
            <a:r>
              <a:rPr lang="fi-FI" sz="1400" dirty="0" err="1"/>
              <a:t>Pyhityn</a:t>
            </a:r>
            <a:r>
              <a:rPr lang="fi-FI" sz="1400" dirty="0"/>
              <a:t> Hovinlahtea </a:t>
            </a:r>
          </a:p>
          <a:p>
            <a:pPr lvl="2">
              <a:spcBef>
                <a:spcPts val="0"/>
              </a:spcBef>
            </a:pPr>
            <a:r>
              <a:rPr lang="fi-FI" sz="1400" dirty="0"/>
              <a:t>ELY –keskuksella selvitystyö käynnissä (patorakenteen asennus + näytteenotto)</a:t>
            </a:r>
          </a:p>
          <a:p>
            <a:pPr lvl="2">
              <a:spcBef>
                <a:spcPts val="0"/>
              </a:spcBef>
            </a:pPr>
            <a:r>
              <a:rPr lang="fi-FI" sz="1400" dirty="0"/>
              <a:t>Asia käsittelyssä myös Keski-Savon ympäristötoimella</a:t>
            </a:r>
          </a:p>
          <a:p>
            <a:pPr marL="457200" lvl="1" indent="0">
              <a:buNone/>
            </a:pPr>
            <a:endParaRPr lang="fi-FI" sz="1800" dirty="0"/>
          </a:p>
          <a:p>
            <a:pPr marL="457200" lvl="1" indent="0">
              <a:buNone/>
            </a:pPr>
            <a:r>
              <a:rPr lang="fi-FI" sz="1800" dirty="0">
                <a:solidFill>
                  <a:srgbClr val="FF0000"/>
                </a:solidFill>
              </a:rPr>
              <a:t>Heiniön patoasia (Ari Luukkonen)</a:t>
            </a:r>
          </a:p>
          <a:p>
            <a:pPr marL="457200" lvl="1" indent="0">
              <a:buNone/>
            </a:pPr>
            <a:endParaRPr lang="fi-FI" sz="1800" dirty="0"/>
          </a:p>
          <a:p>
            <a:pPr marL="457200" lvl="1" indent="0">
              <a:buNone/>
            </a:pPr>
            <a:endParaRPr lang="fi-FI" sz="1800" dirty="0"/>
          </a:p>
          <a:p>
            <a:pPr lvl="2">
              <a:spcBef>
                <a:spcPts val="0"/>
              </a:spcBef>
            </a:pPr>
            <a:endParaRPr lang="fi-FI" sz="1400" dirty="0"/>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489857" y="159770"/>
            <a:ext cx="10515600" cy="1325563"/>
          </a:xfrm>
        </p:spPr>
        <p:txBody>
          <a:bodyPr/>
          <a:lstStyle/>
          <a:p>
            <a:r>
              <a:rPr lang="fi-FI" sz="3600" dirty="0"/>
              <a:t>Muut ajankohtaiset asiat</a:t>
            </a:r>
          </a:p>
        </p:txBody>
      </p:sp>
    </p:spTree>
    <p:extLst>
      <p:ext uri="{BB962C8B-B14F-4D97-AF65-F5344CB8AC3E}">
        <p14:creationId xmlns:p14="http://schemas.microsoft.com/office/powerpoint/2010/main" val="4128056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Lintuvesikunnostukset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26</a:t>
            </a:fld>
            <a:endParaRPr lang="fi-FI"/>
          </a:p>
        </p:txBody>
      </p:sp>
    </p:spTree>
    <p:extLst>
      <p:ext uri="{BB962C8B-B14F-4D97-AF65-F5344CB8AC3E}">
        <p14:creationId xmlns:p14="http://schemas.microsoft.com/office/powerpoint/2010/main" val="239160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Kuva, joka sisältää kohteen piha-, taivas, liikenne, Rakennusvälineet&#10;&#10;Kuvaus luotu automaattisesti">
            <a:extLst>
              <a:ext uri="{FF2B5EF4-FFF2-40B4-BE49-F238E27FC236}">
                <a16:creationId xmlns:a16="http://schemas.microsoft.com/office/drawing/2014/main" id="{C5A4616E-4E02-FF6E-4AB2-04DEDD6CF146}"/>
              </a:ext>
            </a:extLst>
          </p:cNvPr>
          <p:cNvPicPr>
            <a:picLocks noChangeAspect="1"/>
          </p:cNvPicPr>
          <p:nvPr/>
        </p:nvPicPr>
        <p:blipFill rotWithShape="1">
          <a:blip r:embed="rId3">
            <a:extLst>
              <a:ext uri="{28A0092B-C50C-407E-A947-70E740481C1C}">
                <a14:useLocalDpi xmlns:a14="http://schemas.microsoft.com/office/drawing/2010/main" val="0"/>
              </a:ext>
            </a:extLst>
          </a:blip>
          <a:srcRect t="5063" r="-2" b="2596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5" name="Kuva 14" descr="Kuva, joka sisältää kohteen piha-, taivas, puu, maa&#10;&#10;Kuvaus luotu automaattisesti">
            <a:extLst>
              <a:ext uri="{FF2B5EF4-FFF2-40B4-BE49-F238E27FC236}">
                <a16:creationId xmlns:a16="http://schemas.microsoft.com/office/drawing/2014/main" id="{A649BEF9-3EF8-265D-4EBF-77B1DB051D09}"/>
              </a:ext>
            </a:extLst>
          </p:cNvPr>
          <p:cNvPicPr>
            <a:picLocks noChangeAspect="1"/>
          </p:cNvPicPr>
          <p:nvPr/>
        </p:nvPicPr>
        <p:blipFill rotWithShape="1">
          <a:blip r:embed="rId4">
            <a:extLst>
              <a:ext uri="{28A0092B-C50C-407E-A947-70E740481C1C}">
                <a14:useLocalDpi xmlns:a14="http://schemas.microsoft.com/office/drawing/2010/main" val="0"/>
              </a:ext>
            </a:extLst>
          </a:blip>
          <a:srcRect t="19364" r="-2" b="1166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Otsikko 1">
            <a:extLst>
              <a:ext uri="{FF2B5EF4-FFF2-40B4-BE49-F238E27FC236}">
                <a16:creationId xmlns:a16="http://schemas.microsoft.com/office/drawing/2014/main" id="{31C87834-9D07-16AB-B5E7-B413271EFD98}"/>
              </a:ext>
            </a:extLst>
          </p:cNvPr>
          <p:cNvSpPr>
            <a:spLocks noGrp="1"/>
          </p:cNvSpPr>
          <p:nvPr>
            <p:ph type="title"/>
          </p:nvPr>
        </p:nvSpPr>
        <p:spPr>
          <a:xfrm>
            <a:off x="448056" y="1269027"/>
            <a:ext cx="4832802" cy="1243584"/>
          </a:xfrm>
        </p:spPr>
        <p:txBody>
          <a:bodyPr>
            <a:normAutofit/>
          </a:bodyPr>
          <a:lstStyle/>
          <a:p>
            <a:r>
              <a:rPr lang="fi-FI" sz="3400"/>
              <a:t>Lintuvesikunnostukset</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448056" y="2512611"/>
            <a:ext cx="4832803" cy="3664351"/>
          </a:xfrm>
        </p:spPr>
        <p:txBody>
          <a:bodyPr>
            <a:normAutofit lnSpcReduction="10000"/>
          </a:bodyPr>
          <a:lstStyle/>
          <a:p>
            <a:pPr marL="0" indent="0">
              <a:buNone/>
            </a:pPr>
            <a:r>
              <a:rPr lang="fi-FI" sz="1400" b="1"/>
              <a:t>Pieksänjärven valuma-alueella:</a:t>
            </a:r>
          </a:p>
          <a:p>
            <a:r>
              <a:rPr lang="fi-FI" sz="1400"/>
              <a:t>Vehkalammen ruoppaus (ISAVI/9775/2022). </a:t>
            </a:r>
          </a:p>
          <a:p>
            <a:pPr lvl="1"/>
            <a:r>
              <a:rPr lang="fi-FI" sz="1400"/>
              <a:t>Vesilain mukainen ruoppauslupa myönnetty 15.5.2023 (Hakijana: Etelä-Savon ELY-keskus)</a:t>
            </a:r>
          </a:p>
          <a:p>
            <a:pPr lvl="1"/>
            <a:r>
              <a:rPr lang="fi-FI" sz="1400"/>
              <a:t>Ruoppauksia tehty marras-joulukuulla 2023. Työt jatkuu Syyskuulla 2024. </a:t>
            </a:r>
          </a:p>
          <a:p>
            <a:endParaRPr lang="fi-FI" sz="1400"/>
          </a:p>
          <a:p>
            <a:endParaRPr lang="fi-FI" sz="1400"/>
          </a:p>
          <a:p>
            <a:r>
              <a:rPr lang="fi-FI" sz="1400"/>
              <a:t>Kirkko-Surnuin kunnostusruoppaus (ISAVI/9883/2022)</a:t>
            </a:r>
          </a:p>
          <a:p>
            <a:pPr lvl="1"/>
            <a:r>
              <a:rPr lang="fi-FI" sz="1400"/>
              <a:t>Vesilain mukainen ruoppauslupa myönnetty 27.4.2023 (Hakijana: Etelä-Savon ELY-keskus)</a:t>
            </a:r>
          </a:p>
          <a:p>
            <a:pPr lvl="1"/>
            <a:r>
              <a:rPr lang="fi-FI" sz="1400"/>
              <a:t>Valmistelevia töitä tehty syksyllä 2023, varsinaiset ruoppaukset aloitetaan syksyllä 2024.</a:t>
            </a:r>
          </a:p>
        </p:txBody>
      </p:sp>
    </p:spTree>
    <p:extLst>
      <p:ext uri="{BB962C8B-B14F-4D97-AF65-F5344CB8AC3E}">
        <p14:creationId xmlns:p14="http://schemas.microsoft.com/office/powerpoint/2010/main" val="67895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C87834-9D07-16AB-B5E7-B413271EFD98}"/>
              </a:ext>
            </a:extLst>
          </p:cNvPr>
          <p:cNvSpPr>
            <a:spLocks noGrp="1"/>
          </p:cNvSpPr>
          <p:nvPr>
            <p:ph type="title"/>
          </p:nvPr>
        </p:nvSpPr>
        <p:spPr>
          <a:xfrm>
            <a:off x="569359" y="1429273"/>
            <a:ext cx="5172182" cy="610920"/>
          </a:xfrm>
        </p:spPr>
        <p:txBody>
          <a:bodyPr>
            <a:normAutofit fontScale="90000"/>
          </a:bodyPr>
          <a:lstStyle/>
          <a:p>
            <a:r>
              <a:rPr lang="fi-FI" dirty="0"/>
              <a:t>Lintuvesikunnostukset</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569359" y="2123767"/>
            <a:ext cx="4872275" cy="4485463"/>
          </a:xfrm>
        </p:spPr>
        <p:txBody>
          <a:bodyPr/>
          <a:lstStyle/>
          <a:p>
            <a:pPr marL="0" indent="0">
              <a:buNone/>
            </a:pPr>
            <a:r>
              <a:rPr lang="fi-FI" b="1" dirty="0"/>
              <a:t>Tuomiojärvi (Haapakoski)</a:t>
            </a:r>
            <a:endParaRPr lang="fi-FI" sz="2400" b="1" dirty="0"/>
          </a:p>
          <a:p>
            <a:r>
              <a:rPr lang="fi-FI" sz="2000" dirty="0"/>
              <a:t>Osakaskunnalta saatu lupa padon purkamiselle ja uuden rakentamiselle</a:t>
            </a:r>
          </a:p>
          <a:p>
            <a:r>
              <a:rPr lang="fi-FI" sz="2000" dirty="0"/>
              <a:t>Hakemus ”Pieksämäen Tuomiojärven säännöstelypadon luvan </a:t>
            </a:r>
            <a:r>
              <a:rPr lang="fi-FI" sz="2000" dirty="0" err="1"/>
              <a:t>rauettaminen</a:t>
            </a:r>
            <a:r>
              <a:rPr lang="fi-FI" sz="2000" dirty="0"/>
              <a:t> ja lupahakemus korvaavalle pohjapadolle” lähetetty 28.6.2023 Itä-Suomen aluehallintovirastolle.</a:t>
            </a:r>
          </a:p>
          <a:p>
            <a:r>
              <a:rPr lang="fi-FI" sz="2000" dirty="0"/>
              <a:t>Hakemus on edelleen Aluehallintoviraston käsittelyssä</a:t>
            </a:r>
          </a:p>
          <a:p>
            <a:r>
              <a:rPr lang="fi-FI" sz="2000" dirty="0"/>
              <a:t>Hoitokalastusta jatketaan myös ensi kaudella</a:t>
            </a:r>
            <a:endParaRPr lang="fi-FI" sz="1400" dirty="0"/>
          </a:p>
          <a:p>
            <a:pPr lvl="1"/>
            <a:endParaRPr lang="fi-FI" sz="2000" dirty="0"/>
          </a:p>
          <a:p>
            <a:endParaRPr lang="fi-FI" sz="2000" dirty="0"/>
          </a:p>
        </p:txBody>
      </p:sp>
      <p:pic>
        <p:nvPicPr>
          <p:cNvPr id="6" name="Kuva 5">
            <a:extLst>
              <a:ext uri="{FF2B5EF4-FFF2-40B4-BE49-F238E27FC236}">
                <a16:creationId xmlns:a16="http://schemas.microsoft.com/office/drawing/2014/main" id="{C2164793-C582-D3CD-B596-1DFDBFDFF74A}"/>
              </a:ext>
            </a:extLst>
          </p:cNvPr>
          <p:cNvPicPr>
            <a:picLocks noChangeAspect="1"/>
          </p:cNvPicPr>
          <p:nvPr/>
        </p:nvPicPr>
        <p:blipFill>
          <a:blip r:embed="rId3"/>
          <a:stretch>
            <a:fillRect/>
          </a:stretch>
        </p:blipFill>
        <p:spPr>
          <a:xfrm>
            <a:off x="6426334" y="838003"/>
            <a:ext cx="5353050" cy="5495925"/>
          </a:xfrm>
          <a:prstGeom prst="rect">
            <a:avLst/>
          </a:prstGeom>
          <a:ln>
            <a:solidFill>
              <a:schemeClr val="tx1">
                <a:lumMod val="50000"/>
              </a:schemeClr>
            </a:solidFill>
          </a:ln>
        </p:spPr>
      </p:pic>
    </p:spTree>
    <p:extLst>
      <p:ext uri="{BB962C8B-B14F-4D97-AF65-F5344CB8AC3E}">
        <p14:creationId xmlns:p14="http://schemas.microsoft.com/office/powerpoint/2010/main" val="2600873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Patohankkeet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29</a:t>
            </a:fld>
            <a:endParaRPr lang="fi-FI"/>
          </a:p>
        </p:txBody>
      </p:sp>
    </p:spTree>
    <p:extLst>
      <p:ext uri="{BB962C8B-B14F-4D97-AF65-F5344CB8AC3E}">
        <p14:creationId xmlns:p14="http://schemas.microsoft.com/office/powerpoint/2010/main" val="1195495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221697-6BE3-7C78-F319-89064071B0AF}"/>
              </a:ext>
            </a:extLst>
          </p:cNvPr>
          <p:cNvSpPr>
            <a:spLocks noGrp="1"/>
          </p:cNvSpPr>
          <p:nvPr>
            <p:ph type="title"/>
          </p:nvPr>
        </p:nvSpPr>
        <p:spPr>
          <a:xfrm>
            <a:off x="538302" y="103811"/>
            <a:ext cx="10636236" cy="596410"/>
          </a:xfrm>
        </p:spPr>
        <p:txBody>
          <a:bodyPr/>
          <a:lstStyle/>
          <a:p>
            <a:r>
              <a:rPr lang="fi-FI" dirty="0"/>
              <a:t>Yleistä vesienhoidon suunnittelusta</a:t>
            </a:r>
          </a:p>
        </p:txBody>
      </p:sp>
      <p:sp>
        <p:nvSpPr>
          <p:cNvPr id="3" name="Sisällön paikkamerkki 2">
            <a:extLst>
              <a:ext uri="{FF2B5EF4-FFF2-40B4-BE49-F238E27FC236}">
                <a16:creationId xmlns:a16="http://schemas.microsoft.com/office/drawing/2014/main" id="{72D5D8DC-48BC-616E-A9A0-DD5225C105D3}"/>
              </a:ext>
            </a:extLst>
          </p:cNvPr>
          <p:cNvSpPr>
            <a:spLocks noGrp="1"/>
          </p:cNvSpPr>
          <p:nvPr>
            <p:ph idx="1"/>
          </p:nvPr>
        </p:nvSpPr>
        <p:spPr>
          <a:xfrm>
            <a:off x="156982" y="898853"/>
            <a:ext cx="8482050" cy="5306170"/>
          </a:xfrm>
        </p:spPr>
        <p:txBody>
          <a:bodyPr/>
          <a:lstStyle/>
          <a:p>
            <a:r>
              <a:rPr lang="fi-FI" sz="2400" dirty="0"/>
              <a:t>Vesienhoitoa suunnitellaan ja toteutetaan kuuden vuoden jaksoissa</a:t>
            </a:r>
          </a:p>
          <a:p>
            <a:r>
              <a:rPr lang="fi-FI" sz="2400" dirty="0"/>
              <a:t>3. vesienhoitokauden (2022-2027) vesienhoitosuunnitelmat ja toimenpideohjelmat voimassa ja toimeenpano käynnissä</a:t>
            </a:r>
          </a:p>
          <a:p>
            <a:pPr lvl="1"/>
            <a:r>
              <a:rPr lang="fi-FI" sz="2000" dirty="0">
                <a:hlinkClick r:id="rId2"/>
              </a:rPr>
              <a:t>Asiakirjat internetissä</a:t>
            </a:r>
            <a:endParaRPr lang="fi-FI" sz="2000" dirty="0"/>
          </a:p>
          <a:p>
            <a:pPr lvl="2"/>
            <a:r>
              <a:rPr lang="fi-FI" sz="1600" dirty="0"/>
              <a:t>Asiakirjoissa mm.  pinta- ja pohjavesien tila, tilatavoitteet, suunnitellut toimenpiteet</a:t>
            </a:r>
          </a:p>
          <a:p>
            <a:pPr lvl="2"/>
            <a:r>
              <a:rPr lang="fi-FI" sz="1600" dirty="0"/>
              <a:t>Kaikki toimenpideohjelmat löytyvät sähköisinä versioina myös osoitteesta: </a:t>
            </a:r>
            <a:r>
              <a:rPr lang="fi-FI" sz="1600" dirty="0">
                <a:hlinkClick r:id="rId3"/>
              </a:rPr>
              <a:t>www.etpo.fi</a:t>
            </a:r>
            <a:endParaRPr lang="fi-FI" sz="1600" dirty="0"/>
          </a:p>
          <a:p>
            <a:pPr lvl="1"/>
            <a:r>
              <a:rPr lang="fi-FI" sz="2000" dirty="0">
                <a:hlinkClick r:id="rId4"/>
              </a:rPr>
              <a:t>Vesienhoidon karttapalvelu </a:t>
            </a:r>
            <a:r>
              <a:rPr lang="fi-FI" sz="2000" dirty="0"/>
              <a:t>antaa tietoa vesien tilasta ja siihen vaikuttavista toiminnoista (mm. pinta- ja pohjavesien luokitus). </a:t>
            </a:r>
          </a:p>
          <a:p>
            <a:r>
              <a:rPr lang="fi-FI" sz="2400" dirty="0"/>
              <a:t>4. vesienhoitokauden suunnittelu käynnissä</a:t>
            </a:r>
          </a:p>
          <a:p>
            <a:pPr lvl="1"/>
            <a:r>
              <a:rPr lang="fi-FI" sz="2000" dirty="0"/>
              <a:t>Kuuleminen keskeisistä kysymyksistä ja työohjelmasta käynnissä 17.6.2024 saakka </a:t>
            </a:r>
          </a:p>
          <a:p>
            <a:pPr lvl="1"/>
            <a:r>
              <a:rPr lang="fi-FI" sz="2000" dirty="0">
                <a:hlinkClick r:id="rId5"/>
              </a:rPr>
              <a:t>Vuoksen vesienhoitoalue</a:t>
            </a:r>
            <a:r>
              <a:rPr lang="fi-FI" sz="2000" dirty="0"/>
              <a:t> (Kuulemisasiakirjat)</a:t>
            </a:r>
          </a:p>
          <a:p>
            <a:pPr lvl="1"/>
            <a:r>
              <a:rPr lang="fi-FI" sz="2000" dirty="0">
                <a:hlinkClick r:id="rId6"/>
              </a:rPr>
              <a:t>Kymijoen-Suomenlahden vesienhoitoalue</a:t>
            </a:r>
            <a:r>
              <a:rPr lang="fi-FI" sz="2000" dirty="0"/>
              <a:t> (Kuulemisasiakirjat)</a:t>
            </a:r>
          </a:p>
          <a:p>
            <a:pPr lvl="1"/>
            <a:endParaRPr lang="fi-FI" sz="2000" dirty="0"/>
          </a:p>
          <a:p>
            <a:endParaRPr lang="fi-FI" sz="2400" dirty="0"/>
          </a:p>
        </p:txBody>
      </p:sp>
      <p:sp>
        <p:nvSpPr>
          <p:cNvPr id="4" name="Dian numeron paikkamerkki 3">
            <a:extLst>
              <a:ext uri="{FF2B5EF4-FFF2-40B4-BE49-F238E27FC236}">
                <a16:creationId xmlns:a16="http://schemas.microsoft.com/office/drawing/2014/main" id="{03252561-12FD-3936-2F69-214616C8BE27}"/>
              </a:ext>
            </a:extLst>
          </p:cNvPr>
          <p:cNvSpPr>
            <a:spLocks noGrp="1"/>
          </p:cNvSpPr>
          <p:nvPr>
            <p:ph type="sldNum" sz="quarter" idx="4"/>
          </p:nvPr>
        </p:nvSpPr>
        <p:spPr/>
        <p:txBody>
          <a:bodyPr/>
          <a:lstStyle/>
          <a:p>
            <a:pPr algn="l"/>
            <a:fld id="{03D2D5F4-4871-4469-8343-ED7F6811B37D}" type="slidenum">
              <a:rPr lang="fi-FI" smtClean="0"/>
              <a:pPr algn="l"/>
              <a:t>3</a:t>
            </a:fld>
            <a:endParaRPr lang="fi-FI" dirty="0"/>
          </a:p>
        </p:txBody>
      </p:sp>
      <p:sp>
        <p:nvSpPr>
          <p:cNvPr id="5" name="Päivämäärän paikkamerkki 4">
            <a:extLst>
              <a:ext uri="{FF2B5EF4-FFF2-40B4-BE49-F238E27FC236}">
                <a16:creationId xmlns:a16="http://schemas.microsoft.com/office/drawing/2014/main" id="{37B1CE16-91E3-AADA-A8A4-617144EADD7D}"/>
              </a:ext>
            </a:extLst>
          </p:cNvPr>
          <p:cNvSpPr>
            <a:spLocks noGrp="1"/>
          </p:cNvSpPr>
          <p:nvPr>
            <p:ph type="dt" sz="half" idx="2"/>
          </p:nvPr>
        </p:nvSpPr>
        <p:spPr/>
        <p:txBody>
          <a:bodyPr/>
          <a:lstStyle/>
          <a:p>
            <a:pPr algn="r"/>
            <a:r>
              <a:rPr lang="fi-FI"/>
              <a:t>14.2.2024  </a:t>
            </a:r>
            <a:endParaRPr lang="fi-FI" dirty="0"/>
          </a:p>
        </p:txBody>
      </p:sp>
      <p:pic>
        <p:nvPicPr>
          <p:cNvPr id="7" name="Kuva 6">
            <a:extLst>
              <a:ext uri="{FF2B5EF4-FFF2-40B4-BE49-F238E27FC236}">
                <a16:creationId xmlns:a16="http://schemas.microsoft.com/office/drawing/2014/main" id="{BA5939C6-F61B-8C5C-0A86-5EB2F500F29F}"/>
              </a:ext>
            </a:extLst>
          </p:cNvPr>
          <p:cNvPicPr>
            <a:picLocks noChangeAspect="1"/>
          </p:cNvPicPr>
          <p:nvPr/>
        </p:nvPicPr>
        <p:blipFill>
          <a:blip r:embed="rId7"/>
          <a:stretch>
            <a:fillRect/>
          </a:stretch>
        </p:blipFill>
        <p:spPr>
          <a:xfrm>
            <a:off x="9410874" y="90665"/>
            <a:ext cx="2160000" cy="3057179"/>
          </a:xfrm>
          <a:prstGeom prst="rect">
            <a:avLst/>
          </a:prstGeom>
          <a:ln>
            <a:solidFill>
              <a:schemeClr val="tx1"/>
            </a:solidFill>
          </a:ln>
        </p:spPr>
      </p:pic>
      <p:pic>
        <p:nvPicPr>
          <p:cNvPr id="10" name="Kuva 9">
            <a:extLst>
              <a:ext uri="{FF2B5EF4-FFF2-40B4-BE49-F238E27FC236}">
                <a16:creationId xmlns:a16="http://schemas.microsoft.com/office/drawing/2014/main" id="{C048C612-4F89-1655-1296-4C786295D5FB}"/>
              </a:ext>
            </a:extLst>
          </p:cNvPr>
          <p:cNvPicPr>
            <a:picLocks noChangeAspect="1"/>
          </p:cNvPicPr>
          <p:nvPr/>
        </p:nvPicPr>
        <p:blipFill>
          <a:blip r:embed="rId8"/>
          <a:stretch>
            <a:fillRect/>
          </a:stretch>
        </p:blipFill>
        <p:spPr>
          <a:xfrm>
            <a:off x="9410874" y="3239648"/>
            <a:ext cx="2160000" cy="3057179"/>
          </a:xfrm>
          <a:prstGeom prst="rect">
            <a:avLst/>
          </a:prstGeom>
          <a:ln>
            <a:solidFill>
              <a:schemeClr val="tx1"/>
            </a:solidFill>
          </a:ln>
        </p:spPr>
      </p:pic>
    </p:spTree>
    <p:extLst>
      <p:ext uri="{BB962C8B-B14F-4D97-AF65-F5344CB8AC3E}">
        <p14:creationId xmlns:p14="http://schemas.microsoft.com/office/powerpoint/2010/main" val="439472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Freeform 150"/>
          <p:cNvSpPr/>
          <p:nvPr/>
        </p:nvSpPr>
        <p:spPr>
          <a:xfrm>
            <a:off x="0" y="-259483"/>
            <a:ext cx="12192000" cy="6858000"/>
          </a:xfrm>
          <a:custGeom>
            <a:avLst/>
            <a:gdLst/>
            <a:ahLst/>
            <a:cxnLst/>
            <a:rect l="0" t="0" r="0" b="0"/>
            <a:pathLst>
              <a:path w="12192000" h="6858000">
                <a:moveTo>
                  <a:pt x="0" y="6858000"/>
                </a:moveTo>
                <a:lnTo>
                  <a:pt x="12192000" y="6858000"/>
                </a:lnTo>
                <a:lnTo>
                  <a:pt x="12192000" y="0"/>
                </a:lnTo>
                <a:lnTo>
                  <a:pt x="0" y="0"/>
                </a:lnTo>
                <a:lnTo>
                  <a:pt x="0" y="68580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pic>
        <p:nvPicPr>
          <p:cNvPr id="151" name="Picture 1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070592" y="6187441"/>
            <a:ext cx="1487424" cy="381000"/>
          </a:xfrm>
          <a:prstGeom prst="rect">
            <a:avLst/>
          </a:prstGeom>
          <a:noFill/>
        </p:spPr>
      </p:pic>
      <p:pic>
        <p:nvPicPr>
          <p:cNvPr id="152" name="Picture 15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00377" y="3849684"/>
            <a:ext cx="3010182" cy="2231527"/>
          </a:xfrm>
          <a:prstGeom prst="rect">
            <a:avLst/>
          </a:prstGeom>
          <a:noFill/>
          <a:ln>
            <a:solidFill>
              <a:schemeClr val="tx1">
                <a:lumMod val="50000"/>
              </a:schemeClr>
            </a:solidFill>
          </a:ln>
        </p:spPr>
      </p:pic>
      <p:pic>
        <p:nvPicPr>
          <p:cNvPr id="153" name="Picture 15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rot="5400000">
            <a:off x="5104104" y="1022518"/>
            <a:ext cx="2968751" cy="2225039"/>
          </a:xfrm>
          <a:prstGeom prst="rect">
            <a:avLst/>
          </a:prstGeom>
          <a:noFill/>
          <a:ln>
            <a:solidFill>
              <a:schemeClr val="tx1">
                <a:lumMod val="50000"/>
              </a:schemeClr>
            </a:solidFill>
          </a:ln>
        </p:spPr>
      </p:pic>
      <p:sp>
        <p:nvSpPr>
          <p:cNvPr id="155" name="Rectangle 155"/>
          <p:cNvSpPr/>
          <p:nvPr/>
        </p:nvSpPr>
        <p:spPr>
          <a:xfrm>
            <a:off x="301849" y="294568"/>
            <a:ext cx="5175519" cy="554319"/>
          </a:xfrm>
          <a:prstGeom prst="rect">
            <a:avLst/>
          </a:prstGeom>
        </p:spPr>
        <p:txBody>
          <a:bodyPr wrap="none" lIns="0" tIns="0" rIns="0" bIns="0">
            <a:spAutoFit/>
          </a:bodyPr>
          <a:lstStyle/>
          <a:p>
            <a:pPr marL="0"/>
            <a:r>
              <a:rPr lang="fi-FI" sz="3602" b="1" i="0" spc="0" baseline="0" dirty="0" err="1">
                <a:solidFill>
                  <a:srgbClr val="003883"/>
                </a:solidFill>
                <a:latin typeface="Arial"/>
              </a:rPr>
              <a:t>Virmasjoe</a:t>
            </a:r>
            <a:r>
              <a:rPr lang="fi-FI" sz="3602" b="1" i="0" spc="1023" baseline="0" dirty="0" err="1">
                <a:solidFill>
                  <a:srgbClr val="003883"/>
                </a:solidFill>
                <a:latin typeface="Arial"/>
              </a:rPr>
              <a:t>n</a:t>
            </a:r>
            <a:r>
              <a:rPr lang="fi-FI" sz="3602" b="1" i="0" spc="0" baseline="0" dirty="0" err="1">
                <a:solidFill>
                  <a:srgbClr val="003883"/>
                </a:solidFill>
                <a:latin typeface="Arial"/>
              </a:rPr>
              <a:t>myllypadot</a:t>
            </a:r>
            <a:endParaRPr lang="fi-FI" sz="3602" b="1" i="0" spc="0" baseline="0" dirty="0">
              <a:solidFill>
                <a:srgbClr val="003883"/>
              </a:solidFill>
              <a:latin typeface="Arial"/>
            </a:endParaRPr>
          </a:p>
        </p:txBody>
      </p:sp>
      <p:sp>
        <p:nvSpPr>
          <p:cNvPr id="156" name="Rectangle 156"/>
          <p:cNvSpPr/>
          <p:nvPr/>
        </p:nvSpPr>
        <p:spPr>
          <a:xfrm>
            <a:off x="426415" y="1007060"/>
            <a:ext cx="4459429" cy="580250"/>
          </a:xfrm>
          <a:prstGeom prst="rect">
            <a:avLst/>
          </a:prstGeom>
        </p:spPr>
        <p:txBody>
          <a:bodyPr wrap="none" lIns="0" tIns="0" rIns="0" bIns="0">
            <a:spAutoFit/>
          </a:bodyPr>
          <a:lstStyle/>
          <a:p>
            <a:pPr marL="0">
              <a:tabLst>
                <a:tab pos="356615" algn="l"/>
              </a:tabLst>
            </a:pPr>
            <a:r>
              <a:rPr lang="fi-FI" sz="1800" b="0" i="0" spc="0" baseline="0" dirty="0">
                <a:solidFill>
                  <a:srgbClr val="003883"/>
                </a:solidFill>
                <a:latin typeface="Arial"/>
              </a:rPr>
              <a:t>•	</a:t>
            </a:r>
            <a:r>
              <a:rPr lang="fi-FI" sz="1800" b="0" i="0" spc="0" baseline="0" dirty="0">
                <a:solidFill>
                  <a:srgbClr val="000000"/>
                </a:solidFill>
                <a:latin typeface="Arial"/>
              </a:rPr>
              <a:t>Tarkoituksena laatia suunnitelma </a:t>
            </a:r>
          </a:p>
          <a:p>
            <a:pPr marL="356615">
              <a:lnSpc>
                <a:spcPts val="2160"/>
              </a:lnSpc>
            </a:pPr>
            <a:r>
              <a:rPr lang="fi-FI" sz="1802" b="0" i="0" spc="0" baseline="0" dirty="0">
                <a:solidFill>
                  <a:srgbClr val="000000"/>
                </a:solidFill>
                <a:latin typeface="Arial"/>
              </a:rPr>
              <a:t>Virmasjoe</a:t>
            </a:r>
            <a:r>
              <a:rPr lang="fi-FI" sz="1802" b="0" i="0" spc="431" baseline="0" dirty="0">
                <a:solidFill>
                  <a:srgbClr val="000000"/>
                </a:solidFill>
                <a:latin typeface="Arial"/>
              </a:rPr>
              <a:t>n</a:t>
            </a:r>
            <a:r>
              <a:rPr lang="fi-FI" sz="1802" b="0" i="0" spc="0" baseline="0" dirty="0">
                <a:solidFill>
                  <a:srgbClr val="000000"/>
                </a:solidFill>
                <a:latin typeface="Arial"/>
              </a:rPr>
              <a:t>esteellisyyden poistamisesta</a:t>
            </a:r>
          </a:p>
        </p:txBody>
      </p:sp>
      <p:sp>
        <p:nvSpPr>
          <p:cNvPr id="157" name="Rectangle 157"/>
          <p:cNvSpPr/>
          <p:nvPr/>
        </p:nvSpPr>
        <p:spPr>
          <a:xfrm>
            <a:off x="426415" y="1683970"/>
            <a:ext cx="4019498" cy="305865"/>
          </a:xfrm>
          <a:prstGeom prst="rect">
            <a:avLst/>
          </a:prstGeom>
        </p:spPr>
        <p:txBody>
          <a:bodyPr wrap="none" lIns="0" tIns="0" rIns="0" bIns="0">
            <a:spAutoFit/>
          </a:bodyPr>
          <a:lstStyle/>
          <a:p>
            <a:pPr marL="0">
              <a:tabLst>
                <a:tab pos="356615" algn="l"/>
              </a:tabLst>
            </a:pPr>
            <a:r>
              <a:rPr lang="fi-FI" sz="1800" b="0" i="0" spc="0" baseline="0" dirty="0">
                <a:solidFill>
                  <a:srgbClr val="003883"/>
                </a:solidFill>
                <a:latin typeface="Arial"/>
              </a:rPr>
              <a:t>•	</a:t>
            </a:r>
            <a:r>
              <a:rPr lang="fi-FI" sz="1800" b="0" i="0" spc="0" baseline="0" dirty="0">
                <a:solidFill>
                  <a:srgbClr val="000000"/>
                </a:solidFill>
                <a:latin typeface="Arial"/>
              </a:rPr>
              <a:t>Hanketoimijana Virtasalmi-Joroinen </a:t>
            </a:r>
          </a:p>
        </p:txBody>
      </p:sp>
      <p:sp>
        <p:nvSpPr>
          <p:cNvPr id="158" name="Rectangle 158"/>
          <p:cNvSpPr/>
          <p:nvPr/>
        </p:nvSpPr>
        <p:spPr>
          <a:xfrm>
            <a:off x="426415" y="1958290"/>
            <a:ext cx="2912921" cy="705535"/>
          </a:xfrm>
          <a:prstGeom prst="rect">
            <a:avLst/>
          </a:prstGeom>
        </p:spPr>
        <p:txBody>
          <a:bodyPr wrap="none" lIns="0" tIns="0" rIns="0" bIns="0">
            <a:spAutoFit/>
          </a:bodyPr>
          <a:lstStyle/>
          <a:p>
            <a:pPr marL="356615"/>
            <a:r>
              <a:rPr lang="fi-FI" sz="1800" b="0" i="0" spc="0" baseline="0" dirty="0">
                <a:solidFill>
                  <a:srgbClr val="000000"/>
                </a:solidFill>
                <a:latin typeface="Arial"/>
              </a:rPr>
              <a:t>kalatalousalue</a:t>
            </a:r>
          </a:p>
          <a:p>
            <a:pPr marL="0">
              <a:lnSpc>
                <a:spcPts val="3147"/>
              </a:lnSpc>
              <a:tabLst>
                <a:tab pos="356615" algn="l"/>
              </a:tabLst>
            </a:pPr>
            <a:r>
              <a:rPr lang="fi-FI" sz="1800" b="0" i="0" spc="0" baseline="0" dirty="0">
                <a:solidFill>
                  <a:srgbClr val="003883"/>
                </a:solidFill>
                <a:latin typeface="Arial"/>
              </a:rPr>
              <a:t>•	</a:t>
            </a:r>
            <a:r>
              <a:rPr lang="fi-FI" sz="1800" b="0" i="0" spc="0" baseline="0" dirty="0">
                <a:solidFill>
                  <a:srgbClr val="000000"/>
                </a:solidFill>
                <a:latin typeface="Arial"/>
              </a:rPr>
              <a:t>Suunnittelijana Wate</a:t>
            </a:r>
            <a:r>
              <a:rPr lang="fi-FI" sz="1800" b="0" i="0" spc="424" baseline="0" dirty="0">
                <a:solidFill>
                  <a:srgbClr val="000000"/>
                </a:solidFill>
                <a:latin typeface="Arial"/>
              </a:rPr>
              <a:t>c</a:t>
            </a:r>
            <a:r>
              <a:rPr lang="fi-FI" sz="1800" b="0" i="0" spc="0" baseline="0" dirty="0">
                <a:solidFill>
                  <a:srgbClr val="000000"/>
                </a:solidFill>
                <a:latin typeface="Arial"/>
              </a:rPr>
              <a:t>Oy</a:t>
            </a:r>
          </a:p>
        </p:txBody>
      </p:sp>
      <p:sp>
        <p:nvSpPr>
          <p:cNvPr id="159" name="Rectangle 159"/>
          <p:cNvSpPr/>
          <p:nvPr/>
        </p:nvSpPr>
        <p:spPr>
          <a:xfrm>
            <a:off x="426415" y="2759951"/>
            <a:ext cx="4055308" cy="306274"/>
          </a:xfrm>
          <a:prstGeom prst="rect">
            <a:avLst/>
          </a:prstGeom>
        </p:spPr>
        <p:txBody>
          <a:bodyPr wrap="none" lIns="0" tIns="0" rIns="0" bIns="0">
            <a:spAutoFit/>
          </a:bodyPr>
          <a:lstStyle/>
          <a:p>
            <a:pPr marL="0">
              <a:tabLst>
                <a:tab pos="356615" algn="l"/>
              </a:tabLst>
            </a:pPr>
            <a:r>
              <a:rPr lang="fi-FI" sz="1802" b="0" i="0" spc="0" baseline="0" dirty="0">
                <a:solidFill>
                  <a:srgbClr val="003883"/>
                </a:solidFill>
                <a:latin typeface="Arial"/>
              </a:rPr>
              <a:t>•	</a:t>
            </a:r>
            <a:r>
              <a:rPr lang="fi-FI" sz="1802" b="0" i="0" spc="0" baseline="0" dirty="0">
                <a:solidFill>
                  <a:srgbClr val="000000"/>
                </a:solidFill>
                <a:latin typeface="Arial"/>
              </a:rPr>
              <a:t>Toteutusaika 30.11.2021-31.12.2022</a:t>
            </a:r>
          </a:p>
        </p:txBody>
      </p:sp>
      <p:sp>
        <p:nvSpPr>
          <p:cNvPr id="160" name="Rectangle 160"/>
          <p:cNvSpPr/>
          <p:nvPr/>
        </p:nvSpPr>
        <p:spPr>
          <a:xfrm>
            <a:off x="786079" y="3169517"/>
            <a:ext cx="3773673" cy="236536"/>
          </a:xfrm>
          <a:prstGeom prst="rect">
            <a:avLst/>
          </a:prstGeom>
        </p:spPr>
        <p:txBody>
          <a:bodyPr wrap="none" lIns="0" tIns="0" rIns="0" bIns="0">
            <a:spAutoFit/>
          </a:bodyPr>
          <a:lstStyle/>
          <a:p>
            <a:pPr marL="0">
              <a:tabLst>
                <a:tab pos="356615" algn="l"/>
              </a:tabLst>
            </a:pPr>
            <a:r>
              <a:rPr lang="fi-FI" sz="1392" b="0" i="0" spc="0" baseline="0" dirty="0">
                <a:solidFill>
                  <a:srgbClr val="003883"/>
                </a:solidFill>
                <a:latin typeface="Arial"/>
              </a:rPr>
              <a:t>•	</a:t>
            </a:r>
            <a:r>
              <a:rPr lang="fi-FI" sz="1392" b="0" i="0" spc="0" baseline="0" dirty="0">
                <a:solidFill>
                  <a:srgbClr val="000000"/>
                </a:solidFill>
                <a:latin typeface="Arial"/>
              </a:rPr>
              <a:t>Suunnitelmaluonnosten tarkoitus valmistua </a:t>
            </a:r>
          </a:p>
        </p:txBody>
      </p:sp>
      <p:sp>
        <p:nvSpPr>
          <p:cNvPr id="161" name="Rectangle 161"/>
          <p:cNvSpPr/>
          <p:nvPr/>
        </p:nvSpPr>
        <p:spPr>
          <a:xfrm>
            <a:off x="1142695" y="3382877"/>
            <a:ext cx="2253581" cy="236536"/>
          </a:xfrm>
          <a:prstGeom prst="rect">
            <a:avLst/>
          </a:prstGeom>
        </p:spPr>
        <p:txBody>
          <a:bodyPr wrap="none" lIns="0" tIns="0" rIns="0" bIns="0">
            <a:spAutoFit/>
          </a:bodyPr>
          <a:lstStyle/>
          <a:p>
            <a:pPr marL="0"/>
            <a:r>
              <a:rPr lang="fi-FI" sz="1392" b="0" i="0" spc="0" baseline="0" dirty="0">
                <a:solidFill>
                  <a:srgbClr val="000000"/>
                </a:solidFill>
                <a:latin typeface="Arial"/>
              </a:rPr>
              <a:t>lokakuu</a:t>
            </a:r>
            <a:r>
              <a:rPr lang="fi-FI" sz="1392" b="0" i="0" spc="382" baseline="0" dirty="0">
                <a:solidFill>
                  <a:srgbClr val="000000"/>
                </a:solidFill>
                <a:latin typeface="Arial"/>
              </a:rPr>
              <a:t>n</a:t>
            </a:r>
            <a:r>
              <a:rPr lang="fi-FI" sz="1392" b="0" i="0" spc="0" baseline="0" dirty="0">
                <a:solidFill>
                  <a:srgbClr val="000000"/>
                </a:solidFill>
                <a:latin typeface="Arial"/>
              </a:rPr>
              <a:t>loppuu</a:t>
            </a:r>
            <a:r>
              <a:rPr lang="fi-FI" sz="1392" b="0" i="0" spc="424" baseline="0" dirty="0">
                <a:solidFill>
                  <a:srgbClr val="000000"/>
                </a:solidFill>
                <a:latin typeface="Arial"/>
              </a:rPr>
              <a:t>n</a:t>
            </a:r>
            <a:r>
              <a:rPr lang="fi-FI" sz="1392" b="0" i="0" spc="0" baseline="0" dirty="0">
                <a:solidFill>
                  <a:srgbClr val="000000"/>
                </a:solidFill>
                <a:latin typeface="Arial"/>
              </a:rPr>
              <a:t>mennessä</a:t>
            </a:r>
          </a:p>
        </p:txBody>
      </p:sp>
      <p:sp>
        <p:nvSpPr>
          <p:cNvPr id="2" name="Tekstiruutu 1">
            <a:extLst>
              <a:ext uri="{FF2B5EF4-FFF2-40B4-BE49-F238E27FC236}">
                <a16:creationId xmlns:a16="http://schemas.microsoft.com/office/drawing/2014/main" id="{82B63EDD-7FE3-6432-14E1-CFD40C13A61A}"/>
              </a:ext>
            </a:extLst>
          </p:cNvPr>
          <p:cNvSpPr txBox="1"/>
          <p:nvPr/>
        </p:nvSpPr>
        <p:spPr>
          <a:xfrm>
            <a:off x="448520" y="4129735"/>
            <a:ext cx="4111232" cy="369332"/>
          </a:xfrm>
          <a:prstGeom prst="rect">
            <a:avLst/>
          </a:prstGeom>
          <a:noFill/>
          <a:ln>
            <a:solidFill>
              <a:schemeClr val="tx1">
                <a:lumMod val="50000"/>
              </a:schemeClr>
            </a:solidFill>
          </a:ln>
        </p:spPr>
        <p:txBody>
          <a:bodyPr wrap="square" rtlCol="0">
            <a:spAutoFit/>
          </a:bodyPr>
          <a:lstStyle/>
          <a:p>
            <a:r>
              <a:rPr lang="fi-FI" dirty="0"/>
              <a:t>Suunnitelma valmistunut (31.10.2022)</a:t>
            </a:r>
          </a:p>
        </p:txBody>
      </p:sp>
      <p:pic>
        <p:nvPicPr>
          <p:cNvPr id="4" name="Kuva 3">
            <a:extLst>
              <a:ext uri="{FF2B5EF4-FFF2-40B4-BE49-F238E27FC236}">
                <a16:creationId xmlns:a16="http://schemas.microsoft.com/office/drawing/2014/main" id="{5D26D3C5-37D4-7C6F-3DE2-EF4135573C23}"/>
              </a:ext>
            </a:extLst>
          </p:cNvPr>
          <p:cNvPicPr>
            <a:picLocks noChangeAspect="1"/>
          </p:cNvPicPr>
          <p:nvPr/>
        </p:nvPicPr>
        <p:blipFill>
          <a:blip r:embed="rId6"/>
          <a:stretch>
            <a:fillRect/>
          </a:stretch>
        </p:blipFill>
        <p:spPr>
          <a:xfrm>
            <a:off x="7851184" y="257823"/>
            <a:ext cx="4118442" cy="5823388"/>
          </a:xfrm>
          <a:prstGeom prst="rect">
            <a:avLst/>
          </a:prstGeom>
          <a:ln>
            <a:solidFill>
              <a:schemeClr val="tx1">
                <a:lumMod val="50000"/>
              </a:schemeClr>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070592" y="6187441"/>
            <a:ext cx="1487424" cy="381000"/>
          </a:xfrm>
          <a:prstGeom prst="rect">
            <a:avLst/>
          </a:prstGeom>
          <a:noFill/>
        </p:spPr>
      </p:pic>
      <p:pic>
        <p:nvPicPr>
          <p:cNvPr id="197" name="Picture 19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3679" y="3972256"/>
            <a:ext cx="4987774" cy="2885744"/>
          </a:xfrm>
          <a:prstGeom prst="rect">
            <a:avLst/>
          </a:prstGeom>
          <a:noFill/>
          <a:ln>
            <a:solidFill>
              <a:schemeClr val="tx1">
                <a:lumMod val="50000"/>
              </a:schemeClr>
            </a:solidFill>
          </a:ln>
        </p:spPr>
      </p:pic>
      <p:sp>
        <p:nvSpPr>
          <p:cNvPr id="198" name="Rectangle 198"/>
          <p:cNvSpPr/>
          <p:nvPr/>
        </p:nvSpPr>
        <p:spPr>
          <a:xfrm>
            <a:off x="494439" y="255907"/>
            <a:ext cx="6207725" cy="553998"/>
          </a:xfrm>
          <a:prstGeom prst="rect">
            <a:avLst/>
          </a:prstGeom>
        </p:spPr>
        <p:txBody>
          <a:bodyPr wrap="none" lIns="0" tIns="0" rIns="0" bIns="0">
            <a:spAutoFit/>
          </a:bodyPr>
          <a:lstStyle/>
          <a:p>
            <a:pPr marL="0"/>
            <a:r>
              <a:rPr lang="fi-FI" sz="3600" b="1" i="0" spc="0" baseline="0" dirty="0" err="1">
                <a:solidFill>
                  <a:srgbClr val="003883"/>
                </a:solidFill>
                <a:latin typeface="Arial"/>
              </a:rPr>
              <a:t>Längelmäenjoe</a:t>
            </a:r>
            <a:r>
              <a:rPr lang="fi-FI" sz="3600" b="1" i="0" spc="1007" baseline="0" dirty="0" err="1">
                <a:solidFill>
                  <a:srgbClr val="003883"/>
                </a:solidFill>
                <a:latin typeface="Arial"/>
              </a:rPr>
              <a:t>n</a:t>
            </a:r>
            <a:r>
              <a:rPr lang="fi-FI" sz="3600" b="1" i="0" spc="0" baseline="0" dirty="0" err="1">
                <a:solidFill>
                  <a:srgbClr val="003883"/>
                </a:solidFill>
                <a:latin typeface="Arial"/>
              </a:rPr>
              <a:t>myllypadot</a:t>
            </a:r>
            <a:endParaRPr lang="fi-FI" sz="3600" b="1" i="0" spc="0" baseline="0" dirty="0">
              <a:solidFill>
                <a:srgbClr val="003883"/>
              </a:solidFill>
              <a:latin typeface="Arial"/>
            </a:endParaRPr>
          </a:p>
        </p:txBody>
      </p:sp>
      <p:sp>
        <p:nvSpPr>
          <p:cNvPr id="199" name="Rectangle 199"/>
          <p:cNvSpPr/>
          <p:nvPr/>
        </p:nvSpPr>
        <p:spPr>
          <a:xfrm>
            <a:off x="633679" y="1096508"/>
            <a:ext cx="5082946" cy="580186"/>
          </a:xfrm>
          <a:prstGeom prst="rect">
            <a:avLst/>
          </a:prstGeom>
        </p:spPr>
        <p:txBody>
          <a:bodyPr wrap="none" lIns="0" tIns="0" rIns="0" bIns="0">
            <a:spAutoFit/>
          </a:bodyPr>
          <a:lstStyle/>
          <a:p>
            <a:pPr marL="0">
              <a:tabLst>
                <a:tab pos="356641" algn="l"/>
              </a:tabLst>
            </a:pPr>
            <a:r>
              <a:rPr lang="fi-FI" sz="1800" b="0" i="0" spc="0" baseline="0" dirty="0">
                <a:solidFill>
                  <a:srgbClr val="003883"/>
                </a:solidFill>
                <a:latin typeface="ArialMT"/>
              </a:rPr>
              <a:t>•	</a:t>
            </a:r>
            <a:r>
              <a:rPr lang="fi-FI" sz="1800" b="0" i="0" spc="0" baseline="0" dirty="0">
                <a:solidFill>
                  <a:srgbClr val="000000"/>
                </a:solidFill>
                <a:latin typeface="Arial"/>
              </a:rPr>
              <a:t>Tarkoituksena laatia esiselvitys ja suunnitelma </a:t>
            </a:r>
          </a:p>
          <a:p>
            <a:pPr marL="356641">
              <a:lnSpc>
                <a:spcPts val="2160"/>
              </a:lnSpc>
            </a:pPr>
            <a:r>
              <a:rPr lang="fi-FI" sz="1800" b="0" i="0" spc="0" baseline="0" dirty="0">
                <a:solidFill>
                  <a:srgbClr val="000000"/>
                </a:solidFill>
                <a:latin typeface="Arial"/>
              </a:rPr>
              <a:t>Längelmäenjoe</a:t>
            </a:r>
            <a:r>
              <a:rPr lang="fi-FI" sz="1800" b="0" i="0" spc="438" baseline="0" dirty="0">
                <a:solidFill>
                  <a:srgbClr val="000000"/>
                </a:solidFill>
                <a:latin typeface="Arial"/>
              </a:rPr>
              <a:t>n</a:t>
            </a:r>
            <a:r>
              <a:rPr lang="fi-FI" sz="1800" b="0" i="0" spc="0" baseline="0" dirty="0">
                <a:solidFill>
                  <a:srgbClr val="000000"/>
                </a:solidFill>
                <a:latin typeface="Arial"/>
              </a:rPr>
              <a:t>esteellisyyden poistamisesta</a:t>
            </a:r>
          </a:p>
        </p:txBody>
      </p:sp>
      <p:sp>
        <p:nvSpPr>
          <p:cNvPr id="200" name="Rectangle 200"/>
          <p:cNvSpPr/>
          <p:nvPr/>
        </p:nvSpPr>
        <p:spPr>
          <a:xfrm>
            <a:off x="633679" y="1773545"/>
            <a:ext cx="5478094" cy="705154"/>
          </a:xfrm>
          <a:prstGeom prst="rect">
            <a:avLst/>
          </a:prstGeom>
        </p:spPr>
        <p:txBody>
          <a:bodyPr wrap="none" lIns="0" tIns="0" rIns="0" bIns="0">
            <a:spAutoFit/>
          </a:bodyPr>
          <a:lstStyle/>
          <a:p>
            <a:pPr marL="0">
              <a:tabLst>
                <a:tab pos="356641" algn="l"/>
              </a:tabLst>
            </a:pPr>
            <a:r>
              <a:rPr lang="fi-FI" sz="1800" b="0" i="0" spc="0" baseline="0" dirty="0">
                <a:solidFill>
                  <a:srgbClr val="003883"/>
                </a:solidFill>
                <a:latin typeface="ArialMT"/>
              </a:rPr>
              <a:t>•	</a:t>
            </a:r>
            <a:r>
              <a:rPr lang="fi-FI" sz="1800" b="0" i="0" spc="0" baseline="0" dirty="0">
                <a:solidFill>
                  <a:srgbClr val="000000"/>
                </a:solidFill>
                <a:latin typeface="Arial"/>
              </a:rPr>
              <a:t>Hanketoimijana Virtasalmi-Joroinen kalatalousalue</a:t>
            </a:r>
          </a:p>
          <a:p>
            <a:pPr marL="0">
              <a:lnSpc>
                <a:spcPts val="3144"/>
              </a:lnSpc>
              <a:tabLst>
                <a:tab pos="356641" algn="l"/>
              </a:tabLst>
            </a:pPr>
            <a:r>
              <a:rPr lang="fi-FI" sz="1800" b="0" i="0" spc="0" baseline="0" dirty="0">
                <a:solidFill>
                  <a:srgbClr val="003883"/>
                </a:solidFill>
                <a:latin typeface="ArialMT"/>
              </a:rPr>
              <a:t>•	</a:t>
            </a:r>
            <a:r>
              <a:rPr lang="fi-FI" sz="1800" b="0" i="0" spc="0" baseline="0" dirty="0">
                <a:solidFill>
                  <a:srgbClr val="000000"/>
                </a:solidFill>
                <a:latin typeface="Arial"/>
              </a:rPr>
              <a:t>Suunnittelijana Wate</a:t>
            </a:r>
            <a:r>
              <a:rPr lang="fi-FI" sz="1800" b="0" i="0" spc="425" baseline="0" dirty="0">
                <a:solidFill>
                  <a:srgbClr val="000000"/>
                </a:solidFill>
                <a:latin typeface="Arial"/>
              </a:rPr>
              <a:t>c</a:t>
            </a:r>
            <a:r>
              <a:rPr lang="fi-FI" sz="1800" b="0" i="0" spc="0" baseline="0" dirty="0">
                <a:solidFill>
                  <a:srgbClr val="000000"/>
                </a:solidFill>
                <a:latin typeface="Arial"/>
              </a:rPr>
              <a:t>Oy</a:t>
            </a:r>
          </a:p>
        </p:txBody>
      </p:sp>
      <p:sp>
        <p:nvSpPr>
          <p:cNvPr id="201" name="Rectangle 201"/>
          <p:cNvSpPr/>
          <p:nvPr/>
        </p:nvSpPr>
        <p:spPr>
          <a:xfrm>
            <a:off x="633679" y="2575423"/>
            <a:ext cx="4119956" cy="305865"/>
          </a:xfrm>
          <a:prstGeom prst="rect">
            <a:avLst/>
          </a:prstGeom>
        </p:spPr>
        <p:txBody>
          <a:bodyPr wrap="none" lIns="0" tIns="0" rIns="0" bIns="0">
            <a:spAutoFit/>
          </a:bodyPr>
          <a:lstStyle/>
          <a:p>
            <a:pPr marL="0">
              <a:tabLst>
                <a:tab pos="356641" algn="l"/>
              </a:tabLst>
            </a:pPr>
            <a:r>
              <a:rPr lang="fi-FI" sz="1800" b="0" i="0" spc="0" baseline="0" dirty="0">
                <a:solidFill>
                  <a:srgbClr val="003883"/>
                </a:solidFill>
                <a:latin typeface="ArialMT"/>
              </a:rPr>
              <a:t>•	</a:t>
            </a:r>
            <a:r>
              <a:rPr lang="fi-FI" sz="1800" b="0" i="0" spc="0" baseline="0" dirty="0">
                <a:solidFill>
                  <a:srgbClr val="000000"/>
                </a:solidFill>
                <a:latin typeface="Arial"/>
              </a:rPr>
              <a:t>Toteutusaika 30.11.2021-31.12.2022 </a:t>
            </a:r>
          </a:p>
        </p:txBody>
      </p:sp>
      <p:sp>
        <p:nvSpPr>
          <p:cNvPr id="202" name="Rectangle 202"/>
          <p:cNvSpPr/>
          <p:nvPr/>
        </p:nvSpPr>
        <p:spPr>
          <a:xfrm>
            <a:off x="993369" y="2984391"/>
            <a:ext cx="5209867" cy="236536"/>
          </a:xfrm>
          <a:prstGeom prst="rect">
            <a:avLst/>
          </a:prstGeom>
        </p:spPr>
        <p:txBody>
          <a:bodyPr wrap="none" lIns="0" tIns="0" rIns="0" bIns="0">
            <a:spAutoFit/>
          </a:bodyPr>
          <a:lstStyle/>
          <a:p>
            <a:pPr marL="0">
              <a:tabLst>
                <a:tab pos="356616" algn="l"/>
              </a:tabLst>
            </a:pPr>
            <a:r>
              <a:rPr lang="fi-FI" sz="1392" b="0" i="0" spc="0" baseline="0" dirty="0">
                <a:solidFill>
                  <a:srgbClr val="003883"/>
                </a:solidFill>
                <a:latin typeface="ArialMT"/>
              </a:rPr>
              <a:t>•	</a:t>
            </a:r>
            <a:r>
              <a:rPr lang="fi-FI" sz="1392" b="0" i="0" spc="0" baseline="0" dirty="0">
                <a:solidFill>
                  <a:srgbClr val="000000"/>
                </a:solidFill>
                <a:latin typeface="Arial"/>
              </a:rPr>
              <a:t>Suunnitelmaluonnosten tarkoitus valmistua lokakuun loppuun </a:t>
            </a:r>
          </a:p>
        </p:txBody>
      </p:sp>
      <p:sp>
        <p:nvSpPr>
          <p:cNvPr id="203" name="Rectangle 203"/>
          <p:cNvSpPr/>
          <p:nvPr/>
        </p:nvSpPr>
        <p:spPr>
          <a:xfrm>
            <a:off x="1349985" y="3197407"/>
            <a:ext cx="815316" cy="236944"/>
          </a:xfrm>
          <a:prstGeom prst="rect">
            <a:avLst/>
          </a:prstGeom>
        </p:spPr>
        <p:txBody>
          <a:bodyPr wrap="none" lIns="0" tIns="0" rIns="0" bIns="0">
            <a:spAutoFit/>
          </a:bodyPr>
          <a:lstStyle/>
          <a:p>
            <a:pPr marL="0"/>
            <a:r>
              <a:rPr lang="fi-FI" sz="1394" b="0" i="0" spc="0" baseline="0" dirty="0">
                <a:solidFill>
                  <a:srgbClr val="000000"/>
                </a:solidFill>
                <a:latin typeface="Arial"/>
              </a:rPr>
              <a:t>mennessä</a:t>
            </a:r>
          </a:p>
        </p:txBody>
      </p:sp>
      <p:sp>
        <p:nvSpPr>
          <p:cNvPr id="204" name="Rectangle 204"/>
          <p:cNvSpPr/>
          <p:nvPr/>
        </p:nvSpPr>
        <p:spPr>
          <a:xfrm>
            <a:off x="922629" y="6390242"/>
            <a:ext cx="64398" cy="154972"/>
          </a:xfrm>
          <a:prstGeom prst="rect">
            <a:avLst/>
          </a:prstGeom>
        </p:spPr>
        <p:txBody>
          <a:bodyPr wrap="none" lIns="0" tIns="0" rIns="0" bIns="0">
            <a:spAutoFit/>
          </a:bodyPr>
          <a:lstStyle/>
          <a:p>
            <a:pPr marL="0"/>
            <a:r>
              <a:rPr lang="fi-FI" sz="911" b="0" i="0" spc="0" baseline="0" dirty="0">
                <a:solidFill>
                  <a:srgbClr val="000000"/>
                </a:solidFill>
                <a:latin typeface="Arial"/>
              </a:rPr>
              <a:t>8</a:t>
            </a:r>
          </a:p>
        </p:txBody>
      </p:sp>
      <p:sp>
        <p:nvSpPr>
          <p:cNvPr id="2" name="Tekstiruutu 1">
            <a:extLst>
              <a:ext uri="{FF2B5EF4-FFF2-40B4-BE49-F238E27FC236}">
                <a16:creationId xmlns:a16="http://schemas.microsoft.com/office/drawing/2014/main" id="{0819FDFF-0371-F833-5D93-2F63F244C39D}"/>
              </a:ext>
            </a:extLst>
          </p:cNvPr>
          <p:cNvSpPr txBox="1"/>
          <p:nvPr/>
        </p:nvSpPr>
        <p:spPr>
          <a:xfrm>
            <a:off x="633679" y="3483502"/>
            <a:ext cx="4111232" cy="369332"/>
          </a:xfrm>
          <a:prstGeom prst="rect">
            <a:avLst/>
          </a:prstGeom>
          <a:noFill/>
          <a:ln>
            <a:solidFill>
              <a:schemeClr val="bg2">
                <a:lumMod val="10000"/>
              </a:schemeClr>
            </a:solidFill>
          </a:ln>
        </p:spPr>
        <p:txBody>
          <a:bodyPr wrap="square" rtlCol="0">
            <a:spAutoFit/>
          </a:bodyPr>
          <a:lstStyle/>
          <a:p>
            <a:r>
              <a:rPr lang="fi-FI" dirty="0"/>
              <a:t>Suunnitelma valmistunut (31.10.2022)</a:t>
            </a:r>
          </a:p>
        </p:txBody>
      </p:sp>
      <p:pic>
        <p:nvPicPr>
          <p:cNvPr id="4" name="Kuva 3">
            <a:extLst>
              <a:ext uri="{FF2B5EF4-FFF2-40B4-BE49-F238E27FC236}">
                <a16:creationId xmlns:a16="http://schemas.microsoft.com/office/drawing/2014/main" id="{5CAF190E-AB48-C935-1146-EC568DB37D26}"/>
              </a:ext>
            </a:extLst>
          </p:cNvPr>
          <p:cNvPicPr>
            <a:picLocks noChangeAspect="1"/>
          </p:cNvPicPr>
          <p:nvPr/>
        </p:nvPicPr>
        <p:blipFill>
          <a:blip r:embed="rId5"/>
          <a:stretch>
            <a:fillRect/>
          </a:stretch>
        </p:blipFill>
        <p:spPr>
          <a:xfrm>
            <a:off x="7905624" y="164579"/>
            <a:ext cx="4155763" cy="5876159"/>
          </a:xfrm>
          <a:prstGeom prst="rect">
            <a:avLst/>
          </a:prstGeom>
          <a:ln>
            <a:solidFill>
              <a:schemeClr val="tx1">
                <a:lumMod val="50000"/>
              </a:schemeClr>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070592" y="6187441"/>
            <a:ext cx="1487424" cy="381000"/>
          </a:xfrm>
          <a:prstGeom prst="rect">
            <a:avLst/>
          </a:prstGeom>
          <a:noFill/>
        </p:spPr>
      </p:pic>
      <p:sp>
        <p:nvSpPr>
          <p:cNvPr id="198" name="Rectangle 198"/>
          <p:cNvSpPr/>
          <p:nvPr/>
        </p:nvSpPr>
        <p:spPr>
          <a:xfrm>
            <a:off x="379500" y="262405"/>
            <a:ext cx="7093917" cy="553998"/>
          </a:xfrm>
          <a:prstGeom prst="rect">
            <a:avLst/>
          </a:prstGeom>
        </p:spPr>
        <p:txBody>
          <a:bodyPr wrap="square" lIns="0" tIns="0" rIns="0" bIns="0">
            <a:spAutoFit/>
          </a:bodyPr>
          <a:lstStyle/>
          <a:p>
            <a:pPr marL="0"/>
            <a:r>
              <a:rPr lang="fi-FI" sz="3600" b="1" i="0" spc="0" baseline="0" dirty="0">
                <a:solidFill>
                  <a:srgbClr val="003883"/>
                </a:solidFill>
                <a:latin typeface="Arial"/>
              </a:rPr>
              <a:t>Pieksänjärven säännöstelypato</a:t>
            </a:r>
          </a:p>
        </p:txBody>
      </p:sp>
      <p:sp>
        <p:nvSpPr>
          <p:cNvPr id="3" name="Tekstiruutu 2">
            <a:extLst>
              <a:ext uri="{FF2B5EF4-FFF2-40B4-BE49-F238E27FC236}">
                <a16:creationId xmlns:a16="http://schemas.microsoft.com/office/drawing/2014/main" id="{43F58B94-532E-B35C-F6E8-A4E09F952FCC}"/>
              </a:ext>
            </a:extLst>
          </p:cNvPr>
          <p:cNvSpPr txBox="1"/>
          <p:nvPr/>
        </p:nvSpPr>
        <p:spPr>
          <a:xfrm>
            <a:off x="379500" y="1132765"/>
            <a:ext cx="6553563" cy="4431983"/>
          </a:xfrm>
          <a:prstGeom prst="rect">
            <a:avLst/>
          </a:prstGeom>
          <a:noFill/>
        </p:spPr>
        <p:txBody>
          <a:bodyPr wrap="square" rtlCol="0">
            <a:spAutoFit/>
          </a:bodyPr>
          <a:lstStyle/>
          <a:p>
            <a:r>
              <a:rPr lang="fi-FI" sz="2400" b="1" dirty="0"/>
              <a:t>Yleissuunnitelma Pieksänjärven säännöstelypadon korvaamisesta pohjapadolla (ESAELY/1472/2021). </a:t>
            </a:r>
          </a:p>
          <a:p>
            <a:endParaRPr lang="fi-FI" sz="2400" dirty="0"/>
          </a:p>
          <a:p>
            <a:r>
              <a:rPr lang="fi-FI" sz="2400" dirty="0"/>
              <a:t>-Avustusmyönnetty 21.3.2023 (Avustuksen osuus 18 000 €)</a:t>
            </a:r>
          </a:p>
          <a:p>
            <a:endParaRPr lang="fi-FI" sz="2400" dirty="0"/>
          </a:p>
          <a:p>
            <a:r>
              <a:rPr lang="fi-FI" sz="2400" dirty="0"/>
              <a:t>-Suunnitelmaa tarkennettu</a:t>
            </a:r>
          </a:p>
          <a:p>
            <a:r>
              <a:rPr lang="fi-FI" sz="2400" b="1" dirty="0"/>
              <a:t>-Vesitalouslupahakemuksen on tarkoitus jättää aluehallintovirastolle (AVI) kevään/alkukesän 2024 aikana. </a:t>
            </a:r>
            <a:endParaRPr lang="fi-FI" b="1" dirty="0"/>
          </a:p>
          <a:p>
            <a:endParaRPr lang="fi-FI" dirty="0"/>
          </a:p>
        </p:txBody>
      </p:sp>
      <p:pic>
        <p:nvPicPr>
          <p:cNvPr id="5" name="Kuva 4">
            <a:extLst>
              <a:ext uri="{FF2B5EF4-FFF2-40B4-BE49-F238E27FC236}">
                <a16:creationId xmlns:a16="http://schemas.microsoft.com/office/drawing/2014/main" id="{2B7A27F8-D389-3CFD-049A-4C04ECFD7FFB}"/>
              </a:ext>
            </a:extLst>
          </p:cNvPr>
          <p:cNvPicPr>
            <a:picLocks noChangeAspect="1"/>
          </p:cNvPicPr>
          <p:nvPr/>
        </p:nvPicPr>
        <p:blipFill>
          <a:blip r:embed="rId4"/>
          <a:stretch>
            <a:fillRect/>
          </a:stretch>
        </p:blipFill>
        <p:spPr>
          <a:xfrm>
            <a:off x="7473417" y="262405"/>
            <a:ext cx="4557447" cy="6446582"/>
          </a:xfrm>
          <a:prstGeom prst="rect">
            <a:avLst/>
          </a:prstGeom>
          <a:ln>
            <a:solidFill>
              <a:schemeClr val="tx1">
                <a:lumMod val="50000"/>
              </a:schemeClr>
            </a:solidFill>
          </a:ln>
        </p:spPr>
      </p:pic>
    </p:spTree>
    <p:extLst>
      <p:ext uri="{BB962C8B-B14F-4D97-AF65-F5344CB8AC3E}">
        <p14:creationId xmlns:p14="http://schemas.microsoft.com/office/powerpoint/2010/main" val="3079763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070592" y="6187441"/>
            <a:ext cx="1487424" cy="381000"/>
          </a:xfrm>
          <a:prstGeom prst="rect">
            <a:avLst/>
          </a:prstGeom>
          <a:noFill/>
        </p:spPr>
      </p:pic>
      <p:sp>
        <p:nvSpPr>
          <p:cNvPr id="198" name="Rectangle 198"/>
          <p:cNvSpPr/>
          <p:nvPr/>
        </p:nvSpPr>
        <p:spPr>
          <a:xfrm>
            <a:off x="109322" y="312786"/>
            <a:ext cx="7260469" cy="861774"/>
          </a:xfrm>
          <a:prstGeom prst="rect">
            <a:avLst/>
          </a:prstGeom>
        </p:spPr>
        <p:txBody>
          <a:bodyPr wrap="square" lIns="0" tIns="0" rIns="0" bIns="0">
            <a:spAutoFit/>
          </a:bodyPr>
          <a:lstStyle/>
          <a:p>
            <a:pPr marL="0"/>
            <a:r>
              <a:rPr lang="fi-FI" sz="2800" b="1" i="0" spc="0" baseline="0" dirty="0">
                <a:solidFill>
                  <a:srgbClr val="003883"/>
                </a:solidFill>
                <a:latin typeface="Arial"/>
              </a:rPr>
              <a:t>Niskajärven aliveden noston ja veden viivyttämisen </a:t>
            </a:r>
          </a:p>
        </p:txBody>
      </p:sp>
      <p:sp>
        <p:nvSpPr>
          <p:cNvPr id="3" name="Tekstiruutu 2">
            <a:extLst>
              <a:ext uri="{FF2B5EF4-FFF2-40B4-BE49-F238E27FC236}">
                <a16:creationId xmlns:a16="http://schemas.microsoft.com/office/drawing/2014/main" id="{43F58B94-532E-B35C-F6E8-A4E09F952FCC}"/>
              </a:ext>
            </a:extLst>
          </p:cNvPr>
          <p:cNvSpPr txBox="1"/>
          <p:nvPr/>
        </p:nvSpPr>
        <p:spPr>
          <a:xfrm>
            <a:off x="109322" y="1467744"/>
            <a:ext cx="6553563" cy="3693319"/>
          </a:xfrm>
          <a:prstGeom prst="rect">
            <a:avLst/>
          </a:prstGeom>
          <a:noFill/>
        </p:spPr>
        <p:txBody>
          <a:bodyPr wrap="square" rtlCol="0">
            <a:spAutoFit/>
          </a:bodyPr>
          <a:lstStyle/>
          <a:p>
            <a:r>
              <a:rPr lang="fi-FI" sz="2400" b="1" dirty="0"/>
              <a:t>Niskajärven aliveden noston ja veden viivyttämisen suunnittelu (ESAELY/1383/2022)</a:t>
            </a:r>
          </a:p>
          <a:p>
            <a:endParaRPr lang="fi-FI" sz="2400" dirty="0"/>
          </a:p>
          <a:p>
            <a:r>
              <a:rPr lang="fi-FI" sz="2400" dirty="0"/>
              <a:t>-Avustusmyönnetty 21.4.2023 (Avustuksen osuus 10 300 €)</a:t>
            </a:r>
          </a:p>
          <a:p>
            <a:endParaRPr lang="fi-FI" sz="2400" dirty="0"/>
          </a:p>
          <a:p>
            <a:r>
              <a:rPr lang="fi-FI" sz="2400" b="1" dirty="0"/>
              <a:t>-Niskajärven aliveden nostohanke ei ole tällä hetkellä etenemässä suunnitteluun ja toteutukseen.</a:t>
            </a:r>
          </a:p>
          <a:p>
            <a:endParaRPr lang="fi-FI" dirty="0"/>
          </a:p>
        </p:txBody>
      </p:sp>
      <p:pic>
        <p:nvPicPr>
          <p:cNvPr id="4" name="Kuva 3">
            <a:extLst>
              <a:ext uri="{FF2B5EF4-FFF2-40B4-BE49-F238E27FC236}">
                <a16:creationId xmlns:a16="http://schemas.microsoft.com/office/drawing/2014/main" id="{D79D976C-65E0-AFAF-A8BA-CD41BE96E8F3}"/>
              </a:ext>
            </a:extLst>
          </p:cNvPr>
          <p:cNvPicPr>
            <a:picLocks noChangeAspect="1"/>
          </p:cNvPicPr>
          <p:nvPr/>
        </p:nvPicPr>
        <p:blipFill>
          <a:blip r:embed="rId4"/>
          <a:stretch>
            <a:fillRect/>
          </a:stretch>
        </p:blipFill>
        <p:spPr>
          <a:xfrm>
            <a:off x="7476192" y="93706"/>
            <a:ext cx="4715808" cy="6670587"/>
          </a:xfrm>
          <a:prstGeom prst="rect">
            <a:avLst/>
          </a:prstGeom>
          <a:ln>
            <a:solidFill>
              <a:schemeClr val="tx1">
                <a:lumMod val="50000"/>
              </a:schemeClr>
            </a:solidFill>
          </a:ln>
        </p:spPr>
      </p:pic>
    </p:spTree>
    <p:extLst>
      <p:ext uri="{BB962C8B-B14F-4D97-AF65-F5344CB8AC3E}">
        <p14:creationId xmlns:p14="http://schemas.microsoft.com/office/powerpoint/2010/main" val="1526839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98FF63-F21A-0044-A429-A98D594BE4B8}"/>
              </a:ext>
            </a:extLst>
          </p:cNvPr>
          <p:cNvSpPr>
            <a:spLocks noGrp="1"/>
          </p:cNvSpPr>
          <p:nvPr>
            <p:ph type="title"/>
          </p:nvPr>
        </p:nvSpPr>
        <p:spPr>
          <a:xfrm>
            <a:off x="1478449" y="3256564"/>
            <a:ext cx="6058290" cy="1172791"/>
          </a:xfrm>
        </p:spPr>
        <p:txBody>
          <a:bodyPr vert="horz" lIns="91440" tIns="45720" rIns="91440" bIns="45720" rtlCol="0" anchor="ctr">
            <a:normAutofit/>
          </a:bodyPr>
          <a:lstStyle/>
          <a:p>
            <a:r>
              <a:rPr lang="en-US" sz="2800" b="1" dirty="0" err="1"/>
              <a:t>Etelä</a:t>
            </a:r>
            <a:r>
              <a:rPr lang="en-US" sz="2800" b="1" dirty="0"/>
              <a:t>-Savon </a:t>
            </a:r>
            <a:r>
              <a:rPr lang="en-US" sz="2800" b="1" dirty="0" err="1"/>
              <a:t>vesienhoitoverkosto</a:t>
            </a:r>
            <a:endParaRPr lang="en-US" sz="2800" b="1" dirty="0"/>
          </a:p>
        </p:txBody>
      </p:sp>
      <p:pic>
        <p:nvPicPr>
          <p:cNvPr id="1028" name="Picture 4" descr="20230609_100447">
            <a:extLst>
              <a:ext uri="{FF2B5EF4-FFF2-40B4-BE49-F238E27FC236}">
                <a16:creationId xmlns:a16="http://schemas.microsoft.com/office/drawing/2014/main" id="{72EDCC9A-A333-FA7D-48FA-DC772009C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30" b="11890"/>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olidFill>
        </p:spPr>
      </p:pic>
      <p:sp>
        <p:nvSpPr>
          <p:cNvPr id="3" name="Sisällön paikkamerkki 2">
            <a:extLst>
              <a:ext uri="{FF2B5EF4-FFF2-40B4-BE49-F238E27FC236}">
                <a16:creationId xmlns:a16="http://schemas.microsoft.com/office/drawing/2014/main" id="{88AC84A8-878E-5D72-5210-D90ED0BFE2E3}"/>
              </a:ext>
            </a:extLst>
          </p:cNvPr>
          <p:cNvSpPr>
            <a:spLocks noGrp="1"/>
          </p:cNvSpPr>
          <p:nvPr>
            <p:ph idx="1"/>
          </p:nvPr>
        </p:nvSpPr>
        <p:spPr>
          <a:xfrm>
            <a:off x="599656" y="4241808"/>
            <a:ext cx="9133624" cy="2452687"/>
          </a:xfrm>
        </p:spPr>
        <p:txBody>
          <a:bodyPr vert="horz" lIns="91440" tIns="45720" rIns="91440" bIns="45720" rtlCol="0" anchor="ctr">
            <a:normAutofit/>
          </a:bodyPr>
          <a:lstStyle/>
          <a:p>
            <a:r>
              <a:rPr lang="en-US" sz="1700" dirty="0" err="1"/>
              <a:t>P</a:t>
            </a:r>
            <a:r>
              <a:rPr lang="en-US" sz="1700" b="0" i="0" dirty="0" err="1">
                <a:effectLst/>
              </a:rPr>
              <a:t>erustettu</a:t>
            </a:r>
            <a:r>
              <a:rPr lang="en-US" sz="1700" b="0" i="0" dirty="0">
                <a:effectLst/>
              </a:rPr>
              <a:t> </a:t>
            </a:r>
            <a:r>
              <a:rPr lang="en-US" sz="1700" b="0" i="0" dirty="0" err="1">
                <a:effectLst/>
              </a:rPr>
              <a:t>tammikuussa</a:t>
            </a:r>
            <a:r>
              <a:rPr lang="en-US" sz="1700" b="0" i="0" dirty="0">
                <a:effectLst/>
              </a:rPr>
              <a:t> 2023</a:t>
            </a:r>
          </a:p>
          <a:p>
            <a:r>
              <a:rPr lang="en-US" sz="1700" b="0" i="0" dirty="0" err="1">
                <a:effectLst/>
              </a:rPr>
              <a:t>Tällä</a:t>
            </a:r>
            <a:r>
              <a:rPr lang="en-US" sz="1700" b="0" i="0" dirty="0">
                <a:effectLst/>
              </a:rPr>
              <a:t> </a:t>
            </a:r>
            <a:r>
              <a:rPr lang="en-US" sz="1700" b="0" i="0" dirty="0" err="1">
                <a:effectLst/>
              </a:rPr>
              <a:t>hetkellä</a:t>
            </a:r>
            <a:r>
              <a:rPr lang="en-US" sz="1700" b="0" i="0" dirty="0">
                <a:effectLst/>
              </a:rPr>
              <a:t> </a:t>
            </a:r>
            <a:r>
              <a:rPr lang="en-US" sz="1700" b="0" i="0" dirty="0" err="1">
                <a:effectLst/>
              </a:rPr>
              <a:t>yli</a:t>
            </a:r>
            <a:r>
              <a:rPr lang="en-US" sz="1700" b="0" i="0" dirty="0">
                <a:effectLst/>
              </a:rPr>
              <a:t> 300 </a:t>
            </a:r>
            <a:r>
              <a:rPr lang="en-US" sz="1700" b="0" i="0" dirty="0" err="1">
                <a:effectLst/>
              </a:rPr>
              <a:t>jäsentä</a:t>
            </a:r>
            <a:endParaRPr lang="en-US" sz="1700" b="0" i="0" dirty="0">
              <a:effectLst/>
            </a:endParaRPr>
          </a:p>
          <a:p>
            <a:r>
              <a:rPr lang="en-US" sz="1700" dirty="0" err="1"/>
              <a:t>J</a:t>
            </a:r>
            <a:r>
              <a:rPr lang="en-US" sz="1700" b="0" i="0" dirty="0" err="1">
                <a:effectLst/>
              </a:rPr>
              <a:t>äseneksi</a:t>
            </a:r>
            <a:r>
              <a:rPr lang="en-US" sz="1700" b="0" i="0" dirty="0">
                <a:effectLst/>
              </a:rPr>
              <a:t> </a:t>
            </a:r>
            <a:r>
              <a:rPr lang="en-US" sz="1700" b="0" i="0" dirty="0" err="1">
                <a:effectLst/>
              </a:rPr>
              <a:t>pääset</a:t>
            </a:r>
            <a:r>
              <a:rPr lang="en-US" sz="1700" b="0" i="0" dirty="0">
                <a:effectLst/>
              </a:rPr>
              <a:t> </a:t>
            </a:r>
            <a:r>
              <a:rPr lang="en-US" sz="1700" b="0" i="0" dirty="0" err="1">
                <a:effectLst/>
              </a:rPr>
              <a:t>liittymällä</a:t>
            </a:r>
            <a:r>
              <a:rPr lang="en-US" sz="1700" b="0" i="0" dirty="0">
                <a:effectLst/>
              </a:rPr>
              <a:t> </a:t>
            </a:r>
            <a:r>
              <a:rPr lang="en-US" sz="1700" b="0" i="0" dirty="0" err="1">
                <a:effectLst/>
              </a:rPr>
              <a:t>verkoston</a:t>
            </a:r>
            <a:r>
              <a:rPr lang="en-US" sz="1700" b="0" i="0" dirty="0">
                <a:effectLst/>
              </a:rPr>
              <a:t> </a:t>
            </a:r>
            <a:r>
              <a:rPr lang="en-US" sz="1700" b="0" i="0" dirty="0" err="1">
                <a:effectLst/>
              </a:rPr>
              <a:t>sähköpostilistalle</a:t>
            </a:r>
            <a:endParaRPr lang="en-US" sz="1700" b="0" i="0" dirty="0">
              <a:effectLst/>
            </a:endParaRPr>
          </a:p>
          <a:p>
            <a:r>
              <a:rPr lang="en-US" sz="1700" b="0" i="0" dirty="0" err="1">
                <a:effectLst/>
              </a:rPr>
              <a:t>Vesienhoitoverkosto</a:t>
            </a:r>
            <a:r>
              <a:rPr lang="en-US" sz="1700" b="0" i="0" dirty="0">
                <a:effectLst/>
              </a:rPr>
              <a:t> </a:t>
            </a:r>
            <a:r>
              <a:rPr lang="en-US" sz="1700" b="0" i="0" dirty="0" err="1">
                <a:effectLst/>
              </a:rPr>
              <a:t>tuo</a:t>
            </a:r>
            <a:r>
              <a:rPr lang="en-US" sz="1700" b="0" i="0" dirty="0">
                <a:effectLst/>
              </a:rPr>
              <a:t> </a:t>
            </a:r>
            <a:r>
              <a:rPr lang="en-US" sz="1700" b="0" i="0" dirty="0" err="1">
                <a:effectLst/>
              </a:rPr>
              <a:t>yhteen</a:t>
            </a:r>
            <a:r>
              <a:rPr lang="en-US" sz="1700" b="0" i="0" dirty="0">
                <a:effectLst/>
              </a:rPr>
              <a:t> </a:t>
            </a:r>
            <a:r>
              <a:rPr lang="en-US" sz="1700" b="0" i="0" dirty="0" err="1">
                <a:effectLst/>
              </a:rPr>
              <a:t>vesistöjen</a:t>
            </a:r>
            <a:r>
              <a:rPr lang="en-US" sz="1700" b="0" i="0" dirty="0">
                <a:effectLst/>
              </a:rPr>
              <a:t> </a:t>
            </a:r>
            <a:r>
              <a:rPr lang="en-US" sz="1700" b="0" i="0" dirty="0" err="1">
                <a:effectLst/>
              </a:rPr>
              <a:t>tilasta</a:t>
            </a:r>
            <a:r>
              <a:rPr lang="en-US" sz="1700" b="0" i="0" dirty="0">
                <a:effectLst/>
              </a:rPr>
              <a:t>, </a:t>
            </a:r>
            <a:r>
              <a:rPr lang="en-US" sz="1700" b="0" i="0" dirty="0" err="1">
                <a:effectLst/>
              </a:rPr>
              <a:t>hoidosta</a:t>
            </a:r>
            <a:r>
              <a:rPr lang="en-US" sz="1700" b="0" i="0" dirty="0">
                <a:effectLst/>
              </a:rPr>
              <a:t> ja </a:t>
            </a:r>
            <a:r>
              <a:rPr lang="en-US" sz="1700" b="0" i="0" dirty="0" err="1">
                <a:effectLst/>
              </a:rPr>
              <a:t>kunnostuksesta</a:t>
            </a:r>
            <a:r>
              <a:rPr lang="en-US" sz="1700" b="0" i="0" dirty="0">
                <a:effectLst/>
              </a:rPr>
              <a:t> </a:t>
            </a:r>
            <a:r>
              <a:rPr lang="en-US" sz="1700" b="0" i="0" dirty="0" err="1">
                <a:effectLst/>
              </a:rPr>
              <a:t>kiinnostuneet</a:t>
            </a:r>
            <a:r>
              <a:rPr lang="en-US" sz="1700" b="0" i="0" dirty="0">
                <a:effectLst/>
              </a:rPr>
              <a:t> </a:t>
            </a:r>
            <a:r>
              <a:rPr lang="en-US" sz="1700" b="0" i="0" dirty="0" err="1">
                <a:effectLst/>
              </a:rPr>
              <a:t>asiantuntijat</a:t>
            </a:r>
            <a:r>
              <a:rPr lang="en-US" sz="1700" b="0" i="0" dirty="0">
                <a:effectLst/>
              </a:rPr>
              <a:t>, </a:t>
            </a:r>
            <a:r>
              <a:rPr lang="en-US" sz="1700" b="0" i="0" dirty="0" err="1">
                <a:effectLst/>
              </a:rPr>
              <a:t>opiskelijat</a:t>
            </a:r>
            <a:r>
              <a:rPr lang="en-US" sz="1700" b="0" i="0" dirty="0">
                <a:effectLst/>
              </a:rPr>
              <a:t>, </a:t>
            </a:r>
            <a:r>
              <a:rPr lang="en-US" sz="1700" b="0" i="0" dirty="0" err="1">
                <a:effectLst/>
              </a:rPr>
              <a:t>asukkaat</a:t>
            </a:r>
            <a:r>
              <a:rPr lang="en-US" sz="1700" b="0" i="0" dirty="0">
                <a:effectLst/>
              </a:rPr>
              <a:t>, </a:t>
            </a:r>
            <a:r>
              <a:rPr lang="en-US" sz="1700" b="0" i="0" dirty="0" err="1">
                <a:effectLst/>
              </a:rPr>
              <a:t>viranomaiset</a:t>
            </a:r>
            <a:r>
              <a:rPr lang="en-US" sz="1700" b="0" i="0" dirty="0">
                <a:effectLst/>
              </a:rPr>
              <a:t>, </a:t>
            </a:r>
            <a:r>
              <a:rPr lang="en-US" sz="1700" b="0" i="0" dirty="0" err="1">
                <a:effectLst/>
              </a:rPr>
              <a:t>maanomistajat</a:t>
            </a:r>
            <a:r>
              <a:rPr lang="en-US" sz="1700" b="0" i="0" dirty="0">
                <a:effectLst/>
              </a:rPr>
              <a:t> ja </a:t>
            </a:r>
            <a:r>
              <a:rPr lang="en-US" sz="1700" b="0" i="0" dirty="0" err="1">
                <a:effectLst/>
              </a:rPr>
              <a:t>lomailijat</a:t>
            </a:r>
            <a:r>
              <a:rPr lang="en-US" sz="1700" b="0" i="0" dirty="0">
                <a:effectLst/>
              </a:rPr>
              <a:t>. </a:t>
            </a:r>
          </a:p>
          <a:p>
            <a:pPr marL="0" indent="0">
              <a:buNone/>
            </a:pPr>
            <a:r>
              <a:rPr lang="en-US" sz="1700" dirty="0">
                <a:sym typeface="Wingdings" panose="05000000000000000000" pitchFamily="2" charset="2"/>
              </a:rPr>
              <a:t> </a:t>
            </a:r>
            <a:r>
              <a:rPr lang="en-US" sz="1700" dirty="0">
                <a:sym typeface="Wingdings" panose="05000000000000000000" pitchFamily="2" charset="2"/>
                <a:hlinkClick r:id="rId3"/>
              </a:rPr>
              <a:t>Liity verkostoon tilaamalla uutiskirje</a:t>
            </a:r>
            <a:endParaRPr lang="en-US" sz="1700" b="0" i="0" dirty="0">
              <a:effectLst/>
            </a:endParaRPr>
          </a:p>
          <a:p>
            <a:pPr marL="0" indent="0">
              <a:buNone/>
            </a:pPr>
            <a:endParaRPr lang="en-US" sz="1700" dirty="0"/>
          </a:p>
        </p:txBody>
      </p:sp>
      <p:pic>
        <p:nvPicPr>
          <p:cNvPr id="16" name="Kuva 15" descr="Kuva, joka sisältää kohteen taide&#10;&#10;Kuvaus luotu automaattisesti, normaali luotettavuus">
            <a:extLst>
              <a:ext uri="{FF2B5EF4-FFF2-40B4-BE49-F238E27FC236}">
                <a16:creationId xmlns:a16="http://schemas.microsoft.com/office/drawing/2014/main" id="{FFB03171-4FDD-B9B0-FE83-1FBD90F34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32380" y="3710613"/>
            <a:ext cx="1659964" cy="2778056"/>
          </a:xfrm>
          <a:prstGeom prst="rect">
            <a:avLst/>
          </a:prstGeom>
        </p:spPr>
      </p:pic>
    </p:spTree>
    <p:extLst>
      <p:ext uri="{BB962C8B-B14F-4D97-AF65-F5344CB8AC3E}">
        <p14:creationId xmlns:p14="http://schemas.microsoft.com/office/powerpoint/2010/main" val="1454111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F29220-03EA-40BD-8287-834FFC2AC4FC}"/>
              </a:ext>
            </a:extLst>
          </p:cNvPr>
          <p:cNvSpPr>
            <a:spLocks noGrp="1"/>
          </p:cNvSpPr>
          <p:nvPr>
            <p:ph type="title"/>
          </p:nvPr>
        </p:nvSpPr>
        <p:spPr>
          <a:xfrm>
            <a:off x="2938936" y="210216"/>
            <a:ext cx="9931307" cy="515621"/>
          </a:xfrm>
        </p:spPr>
        <p:txBody>
          <a:bodyPr/>
          <a:lstStyle/>
          <a:p>
            <a:r>
              <a:rPr lang="fi-FI" sz="2400" b="1" dirty="0"/>
              <a:t>Vesienhoidon toimenpideohjelma</a:t>
            </a:r>
          </a:p>
        </p:txBody>
      </p:sp>
      <p:sp>
        <p:nvSpPr>
          <p:cNvPr id="4" name="Dian numeron paikkamerkki 3">
            <a:extLst>
              <a:ext uri="{FF2B5EF4-FFF2-40B4-BE49-F238E27FC236}">
                <a16:creationId xmlns:a16="http://schemas.microsoft.com/office/drawing/2014/main" id="{363CF103-DC35-4C7A-A59D-518A70C24AF3}"/>
              </a:ext>
            </a:extLst>
          </p:cNvPr>
          <p:cNvSpPr>
            <a:spLocks noGrp="1"/>
          </p:cNvSpPr>
          <p:nvPr>
            <p:ph type="sldNum" sz="quarter" idx="4"/>
          </p:nvPr>
        </p:nvSpPr>
        <p:spPr/>
        <p:txBody>
          <a:bodyPr/>
          <a:lstStyle/>
          <a:p>
            <a:pPr algn="l"/>
            <a:fld id="{03D2D5F4-4871-4469-8343-ED7F6811B37D}" type="slidenum">
              <a:rPr lang="fi-FI" smtClean="0"/>
              <a:pPr algn="l"/>
              <a:t>4</a:t>
            </a:fld>
            <a:endParaRPr lang="fi-FI" dirty="0"/>
          </a:p>
        </p:txBody>
      </p:sp>
      <p:pic>
        <p:nvPicPr>
          <p:cNvPr id="12" name="Kuva 11">
            <a:extLst>
              <a:ext uri="{FF2B5EF4-FFF2-40B4-BE49-F238E27FC236}">
                <a16:creationId xmlns:a16="http://schemas.microsoft.com/office/drawing/2014/main" id="{F0A6707A-41E0-ED37-4407-ADE2BC1E67ED}"/>
              </a:ext>
            </a:extLst>
          </p:cNvPr>
          <p:cNvPicPr preferRelativeResize="0">
            <a:picLocks/>
          </p:cNvPicPr>
          <p:nvPr/>
        </p:nvPicPr>
        <p:blipFill>
          <a:blip r:embed="rId3"/>
          <a:stretch>
            <a:fillRect/>
          </a:stretch>
        </p:blipFill>
        <p:spPr>
          <a:xfrm>
            <a:off x="476856" y="112813"/>
            <a:ext cx="2160000" cy="3240000"/>
          </a:xfrm>
          <a:prstGeom prst="rect">
            <a:avLst/>
          </a:prstGeom>
        </p:spPr>
      </p:pic>
      <p:sp>
        <p:nvSpPr>
          <p:cNvPr id="15" name="Tekstiruutu 14">
            <a:hlinkClick r:id="rId4"/>
            <a:extLst>
              <a:ext uri="{FF2B5EF4-FFF2-40B4-BE49-F238E27FC236}">
                <a16:creationId xmlns:a16="http://schemas.microsoft.com/office/drawing/2014/main" id="{49C758CC-CBC8-AE9A-499F-9D4AF2B22956}"/>
              </a:ext>
            </a:extLst>
          </p:cNvPr>
          <p:cNvSpPr txBox="1"/>
          <p:nvPr/>
        </p:nvSpPr>
        <p:spPr>
          <a:xfrm>
            <a:off x="3028390" y="623154"/>
            <a:ext cx="5228835" cy="1107996"/>
          </a:xfrm>
          <a:prstGeom prst="rect">
            <a:avLst/>
          </a:prstGeom>
          <a:noFill/>
        </p:spPr>
        <p:txBody>
          <a:bodyPr wrap="square" lIns="0" tIns="0" rIns="0" bIns="0" rtlCol="0">
            <a:spAutoFit/>
          </a:bodyPr>
          <a:lstStyle/>
          <a:p>
            <a:pPr algn="l"/>
            <a:r>
              <a:rPr lang="fi-FI" dirty="0"/>
              <a:t>Etelä-Savon vesienhoidon toimenpideohjelma vuosille 2022-2027 </a:t>
            </a:r>
            <a:r>
              <a:rPr lang="fi-FI" dirty="0">
                <a:hlinkClick r:id="rId4"/>
              </a:rPr>
              <a:t>internetissä</a:t>
            </a:r>
            <a:endParaRPr lang="fi-FI" dirty="0"/>
          </a:p>
          <a:p>
            <a:pPr algn="l"/>
            <a:endParaRPr lang="fi-FI" dirty="0"/>
          </a:p>
          <a:p>
            <a:pPr algn="l"/>
            <a:r>
              <a:rPr lang="fi-FI" dirty="0"/>
              <a:t>Katso myös </a:t>
            </a:r>
            <a:r>
              <a:rPr lang="fi-FI" dirty="0">
                <a:hlinkClick r:id="rId5"/>
              </a:rPr>
              <a:t>eTPO.fi</a:t>
            </a:r>
            <a:endParaRPr lang="fi-FI" dirty="0"/>
          </a:p>
        </p:txBody>
      </p:sp>
      <p:sp>
        <p:nvSpPr>
          <p:cNvPr id="3" name="Otsikko 1">
            <a:extLst>
              <a:ext uri="{FF2B5EF4-FFF2-40B4-BE49-F238E27FC236}">
                <a16:creationId xmlns:a16="http://schemas.microsoft.com/office/drawing/2014/main" id="{779B178D-D35F-51CA-889F-F15083C14DB5}"/>
              </a:ext>
            </a:extLst>
          </p:cNvPr>
          <p:cNvSpPr txBox="1">
            <a:spLocks/>
          </p:cNvSpPr>
          <p:nvPr/>
        </p:nvSpPr>
        <p:spPr bwMode="auto">
          <a:xfrm>
            <a:off x="2938936" y="1702388"/>
            <a:ext cx="9039703"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dirty="0"/>
              <a:t>Vesienhoidon yleissuunnitelma Kyyvesi-Pieksämäki ja Virtasalmi-Joroinen kalatalousalueelle</a:t>
            </a:r>
          </a:p>
        </p:txBody>
      </p:sp>
      <p:pic>
        <p:nvPicPr>
          <p:cNvPr id="8" name="Kuva 7">
            <a:extLst>
              <a:ext uri="{FF2B5EF4-FFF2-40B4-BE49-F238E27FC236}">
                <a16:creationId xmlns:a16="http://schemas.microsoft.com/office/drawing/2014/main" id="{E7B21749-8250-DA0A-3045-9B7DDCBEAE6F}"/>
              </a:ext>
            </a:extLst>
          </p:cNvPr>
          <p:cNvPicPr preferRelativeResize="0">
            <a:picLocks/>
          </p:cNvPicPr>
          <p:nvPr/>
        </p:nvPicPr>
        <p:blipFill>
          <a:blip r:embed="rId6"/>
          <a:stretch>
            <a:fillRect/>
          </a:stretch>
        </p:blipFill>
        <p:spPr>
          <a:xfrm>
            <a:off x="476856" y="2037071"/>
            <a:ext cx="2160000" cy="3240000"/>
          </a:xfrm>
          <a:prstGeom prst="rect">
            <a:avLst/>
          </a:prstGeom>
        </p:spPr>
      </p:pic>
      <p:sp>
        <p:nvSpPr>
          <p:cNvPr id="9" name="Tekstiruutu 8">
            <a:hlinkClick r:id="rId4"/>
            <a:extLst>
              <a:ext uri="{FF2B5EF4-FFF2-40B4-BE49-F238E27FC236}">
                <a16:creationId xmlns:a16="http://schemas.microsoft.com/office/drawing/2014/main" id="{2384DAAF-E902-E221-5B8F-B39831CAF6A7}"/>
              </a:ext>
            </a:extLst>
          </p:cNvPr>
          <p:cNvSpPr txBox="1"/>
          <p:nvPr/>
        </p:nvSpPr>
        <p:spPr>
          <a:xfrm>
            <a:off x="3028390" y="2519816"/>
            <a:ext cx="6174582" cy="276999"/>
          </a:xfrm>
          <a:prstGeom prst="rect">
            <a:avLst/>
          </a:prstGeom>
          <a:noFill/>
        </p:spPr>
        <p:txBody>
          <a:bodyPr wrap="square" lIns="0" tIns="0" rIns="0" bIns="0" rtlCol="0">
            <a:spAutoFit/>
          </a:bodyPr>
          <a:lstStyle/>
          <a:p>
            <a:pPr algn="l"/>
            <a:r>
              <a:rPr lang="fi-FI" b="0" i="0" u="sng" dirty="0">
                <a:solidFill>
                  <a:srgbClr val="1A2955"/>
                </a:solidFill>
                <a:effectLst/>
                <a:latin typeface="PT Sans" panose="020F0502020204030204" pitchFamily="34" charset="0"/>
                <a:hlinkClick r:id="rId7"/>
              </a:rPr>
              <a:t>Kyyvesi-Pieksämäki kalatalousalue (2021)</a:t>
            </a:r>
            <a:r>
              <a:rPr lang="fi-FI" b="0" i="0" dirty="0">
                <a:solidFill>
                  <a:srgbClr val="444444"/>
                </a:solidFill>
                <a:effectLst/>
                <a:latin typeface="PT Sans" panose="020F0502020204030204" pitchFamily="34" charset="0"/>
              </a:rPr>
              <a:t> (pdf)</a:t>
            </a:r>
            <a:endParaRPr lang="fi-FI" dirty="0"/>
          </a:p>
        </p:txBody>
      </p:sp>
      <p:sp>
        <p:nvSpPr>
          <p:cNvPr id="10" name="Otsikko 1">
            <a:extLst>
              <a:ext uri="{FF2B5EF4-FFF2-40B4-BE49-F238E27FC236}">
                <a16:creationId xmlns:a16="http://schemas.microsoft.com/office/drawing/2014/main" id="{A75893C5-156D-FCF0-9C9C-3DDAA59F7D56}"/>
              </a:ext>
            </a:extLst>
          </p:cNvPr>
          <p:cNvSpPr txBox="1">
            <a:spLocks/>
          </p:cNvSpPr>
          <p:nvPr/>
        </p:nvSpPr>
        <p:spPr bwMode="auto">
          <a:xfrm>
            <a:off x="2938936" y="3422639"/>
            <a:ext cx="8015089"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dirty="0"/>
              <a:t>Osa-alueiden kuormitusselvityksiä ja suunnitelmia</a:t>
            </a:r>
          </a:p>
        </p:txBody>
      </p:sp>
      <p:sp>
        <p:nvSpPr>
          <p:cNvPr id="11" name="Tekstiruutu 10">
            <a:hlinkClick r:id="rId4"/>
            <a:extLst>
              <a:ext uri="{FF2B5EF4-FFF2-40B4-BE49-F238E27FC236}">
                <a16:creationId xmlns:a16="http://schemas.microsoft.com/office/drawing/2014/main" id="{2E003AA9-0206-0EB1-A7FD-995AB87F517E}"/>
              </a:ext>
            </a:extLst>
          </p:cNvPr>
          <p:cNvSpPr txBox="1"/>
          <p:nvPr/>
        </p:nvSpPr>
        <p:spPr>
          <a:xfrm>
            <a:off x="3028390" y="4295854"/>
            <a:ext cx="7110651" cy="1661993"/>
          </a:xfrm>
          <a:prstGeom prst="rect">
            <a:avLst/>
          </a:prstGeom>
          <a:noFill/>
        </p:spPr>
        <p:txBody>
          <a:bodyPr wrap="square" lIns="0" tIns="0" rIns="0" bIns="0" rtlCol="0">
            <a:spAutoFit/>
          </a:bodyPr>
          <a:lstStyle/>
          <a:p>
            <a:r>
              <a:rPr lang="fi-FI" dirty="0">
                <a:solidFill>
                  <a:srgbClr val="444444"/>
                </a:solidFill>
                <a:latin typeface="PT Sans" panose="020F0502020204030204" pitchFamily="34" charset="0"/>
              </a:rPr>
              <a:t>Niskajärven kuormitusselvitys (2017) </a:t>
            </a:r>
            <a:r>
              <a:rPr lang="fi-FI" dirty="0">
                <a:solidFill>
                  <a:schemeClr val="tx1">
                    <a:lumMod val="40000"/>
                    <a:lumOff val="60000"/>
                  </a:schemeClr>
                </a:solidFill>
                <a:latin typeface="PT Sans" panose="020F0502020204030204" pitchFamily="34" charset="0"/>
                <a:hlinkClick r:id="rId8">
                  <a:extLst>
                    <a:ext uri="{A12FA001-AC4F-418D-AE19-62706E023703}">
                      <ahyp:hlinkClr xmlns:ahyp="http://schemas.microsoft.com/office/drawing/2018/hyperlinkcolor" val="tx"/>
                    </a:ext>
                  </a:extLst>
                </a:hlinkClick>
              </a:rPr>
              <a:t>(pdf)</a:t>
            </a:r>
            <a:endParaRPr lang="fi-FI" dirty="0">
              <a:solidFill>
                <a:schemeClr val="tx1">
                  <a:lumMod val="40000"/>
                  <a:lumOff val="60000"/>
                </a:schemeClr>
              </a:solidFill>
              <a:latin typeface="PT Sans" panose="020F0502020204030204" pitchFamily="34" charset="0"/>
            </a:endParaRPr>
          </a:p>
          <a:p>
            <a:pPr algn="l"/>
            <a:r>
              <a:rPr lang="fi-FI" dirty="0">
                <a:solidFill>
                  <a:srgbClr val="444444"/>
                </a:solidFill>
                <a:latin typeface="PT Sans" panose="020F0502020204030204" pitchFamily="34" charset="0"/>
              </a:rPr>
              <a:t>Pieksänjärven ainetasetutkimus vuosina 2014-2015 (2016) </a:t>
            </a:r>
            <a:r>
              <a:rPr lang="fi-FI" dirty="0">
                <a:solidFill>
                  <a:srgbClr val="444444"/>
                </a:solidFill>
                <a:latin typeface="PT Sans" panose="020F0502020204030204" pitchFamily="34" charset="0"/>
                <a:hlinkClick r:id="rId9"/>
              </a:rPr>
              <a:t>(pdf)</a:t>
            </a:r>
            <a:endParaRPr lang="fi-FI" dirty="0">
              <a:solidFill>
                <a:srgbClr val="444444"/>
              </a:solidFill>
              <a:latin typeface="PT Sans" panose="020F0502020204030204" pitchFamily="34" charset="0"/>
            </a:endParaRPr>
          </a:p>
          <a:p>
            <a:r>
              <a:rPr lang="fi-FI" dirty="0">
                <a:solidFill>
                  <a:srgbClr val="444444"/>
                </a:solidFill>
                <a:latin typeface="PT Sans" panose="020F0502020204030204" pitchFamily="34" charset="0"/>
              </a:rPr>
              <a:t>Heiniö –järven kunnostuksen esiselvitys (2021)</a:t>
            </a:r>
          </a:p>
          <a:p>
            <a:pPr algn="l"/>
            <a:r>
              <a:rPr lang="fi-FI" dirty="0">
                <a:solidFill>
                  <a:srgbClr val="444444"/>
                </a:solidFill>
                <a:latin typeface="PT Sans" panose="020F0502020204030204" pitchFamily="34" charset="0"/>
              </a:rPr>
              <a:t>Iso-</a:t>
            </a:r>
            <a:r>
              <a:rPr lang="fi-FI" dirty="0" err="1">
                <a:solidFill>
                  <a:srgbClr val="444444"/>
                </a:solidFill>
                <a:latin typeface="PT Sans" panose="020F0502020204030204" pitchFamily="34" charset="0"/>
              </a:rPr>
              <a:t>Nivujärven</a:t>
            </a:r>
            <a:r>
              <a:rPr lang="fi-FI" dirty="0">
                <a:solidFill>
                  <a:srgbClr val="444444"/>
                </a:solidFill>
                <a:latin typeface="PT Sans" panose="020F0502020204030204" pitchFamily="34" charset="0"/>
              </a:rPr>
              <a:t> kunnostussuunnitelma (Viivästynyt valmistunee 2024)</a:t>
            </a:r>
          </a:p>
          <a:p>
            <a:pPr algn="l"/>
            <a:r>
              <a:rPr lang="fi-FI" dirty="0" err="1">
                <a:solidFill>
                  <a:srgbClr val="444444"/>
                </a:solidFill>
                <a:latin typeface="PT Sans" panose="020F0502020204030204" pitchFamily="34" charset="0"/>
              </a:rPr>
              <a:t>Pyhitty</a:t>
            </a:r>
            <a:r>
              <a:rPr lang="fi-FI" dirty="0">
                <a:solidFill>
                  <a:srgbClr val="444444"/>
                </a:solidFill>
                <a:latin typeface="PT Sans" panose="020F0502020204030204" pitchFamily="34" charset="0"/>
              </a:rPr>
              <a:t> (Näytteenotto 2023 ja selvitys 2024)</a:t>
            </a:r>
          </a:p>
          <a:p>
            <a:pPr algn="l"/>
            <a:r>
              <a:rPr lang="fi-FI" dirty="0">
                <a:solidFill>
                  <a:srgbClr val="444444"/>
                </a:solidFill>
                <a:latin typeface="PT Sans" panose="020F0502020204030204" pitchFamily="34" charset="0"/>
              </a:rPr>
              <a:t>Kangasjärven sedimenttiselvitys (Näytteenotto 2024)</a:t>
            </a:r>
          </a:p>
        </p:txBody>
      </p:sp>
      <p:pic>
        <p:nvPicPr>
          <p:cNvPr id="5" name="Kuva 4">
            <a:extLst>
              <a:ext uri="{FF2B5EF4-FFF2-40B4-BE49-F238E27FC236}">
                <a16:creationId xmlns:a16="http://schemas.microsoft.com/office/drawing/2014/main" id="{3AFABB78-9247-8028-60C8-D1D83C9E0CFD}"/>
              </a:ext>
            </a:extLst>
          </p:cNvPr>
          <p:cNvPicPr preferRelativeResize="0">
            <a:picLocks/>
          </p:cNvPicPr>
          <p:nvPr/>
        </p:nvPicPr>
        <p:blipFill>
          <a:blip r:embed="rId10"/>
          <a:stretch>
            <a:fillRect/>
          </a:stretch>
        </p:blipFill>
        <p:spPr>
          <a:xfrm>
            <a:off x="674856" y="3952883"/>
            <a:ext cx="1962000" cy="2754000"/>
          </a:xfrm>
          <a:prstGeom prst="rect">
            <a:avLst/>
          </a:prstGeom>
          <a:ln>
            <a:solidFill>
              <a:schemeClr val="tx1"/>
            </a:solidFill>
          </a:ln>
        </p:spPr>
      </p:pic>
      <p:sp>
        <p:nvSpPr>
          <p:cNvPr id="7" name="Tekstiruutu 6">
            <a:extLst>
              <a:ext uri="{FF2B5EF4-FFF2-40B4-BE49-F238E27FC236}">
                <a16:creationId xmlns:a16="http://schemas.microsoft.com/office/drawing/2014/main" id="{5B8E3CE3-FFBD-A4C1-D7C2-B50429110E52}"/>
              </a:ext>
            </a:extLst>
          </p:cNvPr>
          <p:cNvSpPr txBox="1"/>
          <p:nvPr/>
        </p:nvSpPr>
        <p:spPr>
          <a:xfrm>
            <a:off x="3028390" y="2815229"/>
            <a:ext cx="6432550" cy="276999"/>
          </a:xfrm>
          <a:prstGeom prst="rect">
            <a:avLst/>
          </a:prstGeom>
          <a:noFill/>
        </p:spPr>
        <p:txBody>
          <a:bodyPr wrap="square" lIns="0" tIns="0" rIns="0" bIns="0" rtlCol="0">
            <a:spAutoFit/>
          </a:bodyPr>
          <a:lstStyle>
            <a:defPPr>
              <a:defRPr lang="fi-FI"/>
            </a:defPPr>
            <a:lvl1pPr>
              <a:defRPr b="0" i="0" u="sng">
                <a:solidFill>
                  <a:srgbClr val="1A2955"/>
                </a:solidFill>
                <a:effectLst/>
                <a:latin typeface="PT Sans" panose="020F0502020204030204" pitchFamily="34" charset="0"/>
              </a:defRPr>
            </a:lvl1pPr>
          </a:lstStyle>
          <a:p>
            <a:r>
              <a:rPr lang="fi-FI" dirty="0">
                <a:solidFill>
                  <a:srgbClr val="61C1D6"/>
                </a:solidFill>
                <a:hlinkClick r:id="rId11">
                  <a:extLst>
                    <a:ext uri="{A12FA001-AC4F-418D-AE19-62706E023703}">
                      <ahyp:hlinkClr xmlns:ahyp="http://schemas.microsoft.com/office/drawing/2018/hyperlinkcolor" val="tx"/>
                    </a:ext>
                  </a:extLst>
                </a:hlinkClick>
              </a:rPr>
              <a:t>Virtasalmi-Joroinen </a:t>
            </a:r>
            <a:r>
              <a:rPr lang="fi-FI" dirty="0">
                <a:solidFill>
                  <a:schemeClr val="tx2">
                    <a:lumMod val="40000"/>
                    <a:lumOff val="60000"/>
                  </a:schemeClr>
                </a:solidFill>
                <a:hlinkClick r:id="rId11">
                  <a:extLst>
                    <a:ext uri="{A12FA001-AC4F-418D-AE19-62706E023703}">
                      <ahyp:hlinkClr xmlns:ahyp="http://schemas.microsoft.com/office/drawing/2018/hyperlinkcolor" val="tx"/>
                    </a:ext>
                  </a:extLst>
                </a:hlinkClick>
              </a:rPr>
              <a:t>kalatalousalue</a:t>
            </a:r>
            <a:r>
              <a:rPr lang="fi-FI" dirty="0">
                <a:solidFill>
                  <a:schemeClr val="tx2">
                    <a:lumMod val="40000"/>
                    <a:lumOff val="60000"/>
                  </a:schemeClr>
                </a:solidFill>
              </a:rPr>
              <a:t> (2021)</a:t>
            </a:r>
            <a:r>
              <a:rPr lang="fi-FI" dirty="0"/>
              <a:t> (pdf)</a:t>
            </a:r>
          </a:p>
        </p:txBody>
      </p:sp>
    </p:spTree>
    <p:extLst>
      <p:ext uri="{BB962C8B-B14F-4D97-AF65-F5344CB8AC3E}">
        <p14:creationId xmlns:p14="http://schemas.microsoft.com/office/powerpoint/2010/main" val="3518800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Kyyveden valuma-aluetalkkari</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5</a:t>
            </a:fld>
            <a:endParaRPr lang="fi-FI"/>
          </a:p>
        </p:txBody>
      </p:sp>
    </p:spTree>
    <p:extLst>
      <p:ext uri="{BB962C8B-B14F-4D97-AF65-F5344CB8AC3E}">
        <p14:creationId xmlns:p14="http://schemas.microsoft.com/office/powerpoint/2010/main" val="2879330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50FADC0-3FEE-9ECB-21D3-6E3A5B940CE3}"/>
              </a:ext>
            </a:extLst>
          </p:cNvPr>
          <p:cNvPicPr>
            <a:picLocks noChangeAspect="1"/>
          </p:cNvPicPr>
          <p:nvPr/>
        </p:nvPicPr>
        <p:blipFill>
          <a:blip r:embed="rId3">
            <a:extLst>
              <a:ext uri="{28A0092B-C50C-407E-A947-70E740481C1C}">
                <a14:useLocalDpi xmlns:a14="http://schemas.microsoft.com/office/drawing/2010/main" val="0"/>
              </a:ext>
            </a:extLst>
          </a:blip>
          <a:srcRect t="12462" b="12462"/>
          <a:stretch/>
        </p:blipFill>
        <p:spPr>
          <a:xfrm>
            <a:off x="0" y="0"/>
            <a:ext cx="12191980" cy="6857990"/>
          </a:xfrm>
          <a:prstGeom prst="rect">
            <a:avLst/>
          </a:prstGeom>
        </p:spPr>
      </p:pic>
      <p:sp>
        <p:nvSpPr>
          <p:cNvPr id="2" name="Otsikko 1">
            <a:extLst>
              <a:ext uri="{FF2B5EF4-FFF2-40B4-BE49-F238E27FC236}">
                <a16:creationId xmlns:a16="http://schemas.microsoft.com/office/drawing/2014/main" id="{D5CD514A-A5F8-1298-B1EF-96E21B4585DE}"/>
              </a:ext>
            </a:extLst>
          </p:cNvPr>
          <p:cNvSpPr>
            <a:spLocks noGrp="1"/>
          </p:cNvSpPr>
          <p:nvPr>
            <p:ph type="ctrTitle"/>
          </p:nvPr>
        </p:nvSpPr>
        <p:spPr>
          <a:xfrm>
            <a:off x="319702" y="340468"/>
            <a:ext cx="5076199" cy="658599"/>
          </a:xfrm>
          <a:gradFill>
            <a:gsLst>
              <a:gs pos="0">
                <a:schemeClr val="dk1">
                  <a:lumMod val="110000"/>
                  <a:satMod val="105000"/>
                  <a:tint val="67000"/>
                  <a:alpha val="50000"/>
                </a:schemeClr>
              </a:gs>
              <a:gs pos="50000">
                <a:schemeClr val="dk1">
                  <a:lumMod val="105000"/>
                  <a:satMod val="103000"/>
                  <a:tint val="73000"/>
                </a:schemeClr>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a:noAutofit/>
          </a:bodyPr>
          <a:lstStyle/>
          <a:p>
            <a:r>
              <a:rPr lang="fi-FI" sz="2000" dirty="0">
                <a:solidFill>
                  <a:srgbClr val="000000"/>
                </a:solidFill>
                <a:latin typeface="Times New Roman" panose="02020603050405020304" pitchFamily="18" charset="0"/>
                <a:cs typeface="Times New Roman" panose="02020603050405020304" pitchFamily="18" charset="0"/>
              </a:rPr>
              <a:t>Kyyveden valuma-aluetalkkarin pilottihanke</a:t>
            </a:r>
            <a:br>
              <a:rPr lang="fi-FI" sz="2000" dirty="0">
                <a:solidFill>
                  <a:srgbClr val="000000"/>
                </a:solidFill>
                <a:latin typeface="Times New Roman" panose="02020603050405020304" pitchFamily="18" charset="0"/>
                <a:cs typeface="Times New Roman" panose="02020603050405020304" pitchFamily="18" charset="0"/>
              </a:rPr>
            </a:br>
            <a:r>
              <a:rPr lang="fi-FI" sz="2000" dirty="0">
                <a:solidFill>
                  <a:srgbClr val="000000"/>
                </a:solidFill>
                <a:latin typeface="Times New Roman" panose="02020603050405020304" pitchFamily="18" charset="0"/>
                <a:cs typeface="Times New Roman" panose="02020603050405020304" pitchFamily="18" charset="0"/>
              </a:rPr>
              <a:t>15.3.2024</a:t>
            </a:r>
          </a:p>
        </p:txBody>
      </p:sp>
      <p:pic>
        <p:nvPicPr>
          <p:cNvPr id="6" name="Kuva 5">
            <a:extLst>
              <a:ext uri="{FF2B5EF4-FFF2-40B4-BE49-F238E27FC236}">
                <a16:creationId xmlns:a16="http://schemas.microsoft.com/office/drawing/2014/main" id="{3AEC59A5-2E5D-C388-B958-3A2A382F9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17" y="5850839"/>
            <a:ext cx="10969263" cy="828502"/>
          </a:xfrm>
          <a:prstGeom prst="rect">
            <a:avLst/>
          </a:prstGeom>
          <a:effectLst>
            <a:softEdge rad="31750"/>
          </a:effectLst>
        </p:spPr>
      </p:pic>
    </p:spTree>
    <p:extLst>
      <p:ext uri="{BB962C8B-B14F-4D97-AF65-F5344CB8AC3E}">
        <p14:creationId xmlns:p14="http://schemas.microsoft.com/office/powerpoint/2010/main" val="16750416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B33EC3D-48CF-8C4A-8828-80044376CD9C}"/>
              </a:ext>
            </a:extLst>
          </p:cNvPr>
          <p:cNvSpPr>
            <a:spLocks noGrp="1"/>
          </p:cNvSpPr>
          <p:nvPr>
            <p:ph type="title"/>
          </p:nvPr>
        </p:nvSpPr>
        <p:spPr>
          <a:xfrm>
            <a:off x="648929" y="1485900"/>
            <a:ext cx="5181510" cy="742859"/>
          </a:xfrm>
        </p:spPr>
        <p:txBody>
          <a:bodyPr vert="horz" lIns="91440" tIns="45720" rIns="91440" bIns="45720" rtlCol="0">
            <a:normAutofit fontScale="90000"/>
          </a:bodyPr>
          <a:lstStyle/>
          <a:p>
            <a:r>
              <a:rPr lang="en-US" sz="3400" dirty="0" err="1"/>
              <a:t>Miksi</a:t>
            </a:r>
            <a:r>
              <a:rPr lang="en-US" sz="3400" dirty="0"/>
              <a:t> </a:t>
            </a:r>
            <a:r>
              <a:rPr lang="en-US" sz="3400" dirty="0" err="1"/>
              <a:t>valuma-aluelähtöinen</a:t>
            </a:r>
            <a:r>
              <a:rPr lang="en-US" sz="3400" dirty="0"/>
              <a:t> </a:t>
            </a:r>
            <a:r>
              <a:rPr lang="en-US" sz="3400" dirty="0" err="1"/>
              <a:t>vesienhallinta</a:t>
            </a:r>
            <a:r>
              <a:rPr lang="en-US" sz="3400" dirty="0"/>
              <a:t> on </a:t>
            </a:r>
            <a:r>
              <a:rPr lang="en-US" sz="3400" dirty="0" err="1"/>
              <a:t>tärkeää</a:t>
            </a:r>
            <a:r>
              <a:rPr lang="en-US" sz="3400" dirty="0"/>
              <a:t>?</a:t>
            </a:r>
          </a:p>
        </p:txBody>
      </p:sp>
      <p:sp>
        <p:nvSpPr>
          <p:cNvPr id="9" name="Sisällön paikkamerkki 8">
            <a:extLst>
              <a:ext uri="{FF2B5EF4-FFF2-40B4-BE49-F238E27FC236}">
                <a16:creationId xmlns:a16="http://schemas.microsoft.com/office/drawing/2014/main" id="{2748F08B-9E69-C0F9-D0F7-2F0E679B43C6}"/>
              </a:ext>
            </a:extLst>
          </p:cNvPr>
          <p:cNvSpPr>
            <a:spLocks noGrp="1"/>
          </p:cNvSpPr>
          <p:nvPr>
            <p:ph idx="1"/>
          </p:nvPr>
        </p:nvSpPr>
        <p:spPr>
          <a:xfrm>
            <a:off x="648930" y="2406650"/>
            <a:ext cx="5181508" cy="3722438"/>
          </a:xfrm>
        </p:spPr>
        <p:txBody>
          <a:bodyPr>
            <a:noAutofit/>
          </a:bodyPr>
          <a:lstStyle/>
          <a:p>
            <a:r>
              <a:rPr lang="fi-FI" dirty="0"/>
              <a:t>Vesien tilan parantaminen tulee lähteä valuma-alueelta. </a:t>
            </a:r>
          </a:p>
          <a:p>
            <a:r>
              <a:rPr lang="fi-FI" dirty="0"/>
              <a:t>Tulvahaittojen ja kuivuusriskien hallinta paranevat valuma-aluetasoisella toiminnalla. </a:t>
            </a:r>
          </a:p>
          <a:p>
            <a:r>
              <a:rPr lang="fi-FI" dirty="0"/>
              <a:t>Valuma-aluelähtöisen ja –tasoisen vesienhallinnan avulla pystytään huomio eri maankäytön muodot, niiden tarpeet ja valuma-alueen ominaisuudet. </a:t>
            </a:r>
          </a:p>
        </p:txBody>
      </p:sp>
      <p:pic>
        <p:nvPicPr>
          <p:cNvPr id="8" name="Kuva 7">
            <a:extLst>
              <a:ext uri="{FF2B5EF4-FFF2-40B4-BE49-F238E27FC236}">
                <a16:creationId xmlns:a16="http://schemas.microsoft.com/office/drawing/2014/main" id="{D4D5839B-268F-1016-5942-86AFF887BCAF}"/>
              </a:ext>
              <a:ext uri="{C183D7F6-B498-43B3-948B-1728B52AA6E4}">
                <adec:decorative xmlns:adec="http://schemas.microsoft.com/office/drawing/2017/decorative" val="1"/>
              </a:ext>
            </a:extLst>
          </p:cNvPr>
          <p:cNvPicPr>
            <a:picLocks noChangeAspect="1"/>
          </p:cNvPicPr>
          <p:nvPr/>
        </p:nvPicPr>
        <p:blipFill rotWithShape="1">
          <a:blip r:embed="rId3"/>
          <a:srcRect l="15109" r="19243"/>
          <a:stretch/>
        </p:blipFill>
        <p:spPr>
          <a:xfrm>
            <a:off x="6189155" y="10"/>
            <a:ext cx="6002844" cy="6857990"/>
          </a:xfrm>
          <a:prstGeom prst="rect">
            <a:avLst/>
          </a:prstGeom>
          <a:effectLst/>
        </p:spPr>
      </p:pic>
      <p:sp>
        <p:nvSpPr>
          <p:cNvPr id="12" name="Dian numeron paikkamerkki 3">
            <a:extLst>
              <a:ext uri="{FF2B5EF4-FFF2-40B4-BE49-F238E27FC236}">
                <a16:creationId xmlns:a16="http://schemas.microsoft.com/office/drawing/2014/main" id="{B80B9A85-EE50-E04E-0E85-EB5B784BA189}"/>
              </a:ext>
            </a:extLst>
          </p:cNvPr>
          <p:cNvSpPr>
            <a:spLocks noGrp="1"/>
          </p:cNvSpPr>
          <p:nvPr>
            <p:ph type="sldNum" sz="quarter" idx="12"/>
          </p:nvPr>
        </p:nvSpPr>
        <p:spPr>
          <a:xfrm>
            <a:off x="7918939" y="6356350"/>
            <a:ext cx="2743200" cy="365125"/>
          </a:xfrm>
          <a:prstGeom prst="rect">
            <a:avLst/>
          </a:prstGeom>
        </p:spPr>
        <p:txBody>
          <a:bodyPr vert="horz" lIns="91440" tIns="45720" rIns="91440" bIns="45720" rtlCol="0" anchor="ctr">
            <a:normAutofit/>
          </a:bodyPr>
          <a:lstStyle>
            <a:defPPr>
              <a:defRPr lang="fi-FI"/>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E8A6B57A-7B1F-F04C-B59A-A2EBD70FDBE9}" type="slidenum">
              <a:rPr lang="fi-FI" smtClean="0"/>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265572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4ABC06-6F0A-4CEB-464D-A8CE48D4FD3C}"/>
              </a:ext>
            </a:extLst>
          </p:cNvPr>
          <p:cNvSpPr>
            <a:spLocks noGrp="1"/>
          </p:cNvSpPr>
          <p:nvPr>
            <p:ph type="title"/>
          </p:nvPr>
        </p:nvSpPr>
        <p:spPr>
          <a:xfrm>
            <a:off x="434716" y="1600200"/>
            <a:ext cx="6404074" cy="663796"/>
          </a:xfrm>
        </p:spPr>
        <p:txBody>
          <a:bodyPr>
            <a:normAutofit fontScale="90000"/>
          </a:bodyPr>
          <a:lstStyle/>
          <a:p>
            <a:br>
              <a:rPr lang="fi-FI" sz="1900" dirty="0"/>
            </a:br>
            <a:r>
              <a:rPr lang="fi-FI" sz="2200" dirty="0"/>
              <a:t>Valuma-aluelähtöisen vesienhallinnan kehittäminen  </a:t>
            </a:r>
            <a:br>
              <a:rPr lang="fi-FI" sz="2200" dirty="0"/>
            </a:br>
            <a:br>
              <a:rPr lang="fi-FI" sz="2200" dirty="0"/>
            </a:br>
            <a:r>
              <a:rPr lang="fi-FI" sz="3600" dirty="0"/>
              <a:t>Valuma-aluepilotit</a:t>
            </a:r>
            <a:br>
              <a:rPr lang="fi-FI" sz="1900" dirty="0"/>
            </a:br>
            <a:endParaRPr lang="fi-FI" sz="1900" dirty="0"/>
          </a:p>
        </p:txBody>
      </p:sp>
      <p:sp>
        <p:nvSpPr>
          <p:cNvPr id="3" name="Sisällön paikkamerkki 2">
            <a:extLst>
              <a:ext uri="{FF2B5EF4-FFF2-40B4-BE49-F238E27FC236}">
                <a16:creationId xmlns:a16="http://schemas.microsoft.com/office/drawing/2014/main" id="{4EC9197E-04F7-1145-BCD6-923EF058E685}"/>
              </a:ext>
            </a:extLst>
          </p:cNvPr>
          <p:cNvSpPr>
            <a:spLocks noGrp="1"/>
          </p:cNvSpPr>
          <p:nvPr>
            <p:ph idx="1"/>
          </p:nvPr>
        </p:nvSpPr>
        <p:spPr>
          <a:xfrm>
            <a:off x="434715" y="2620811"/>
            <a:ext cx="6404075" cy="4100664"/>
          </a:xfrm>
        </p:spPr>
        <p:txBody>
          <a:bodyPr>
            <a:normAutofit fontScale="92500" lnSpcReduction="20000"/>
          </a:bodyPr>
          <a:lstStyle/>
          <a:p>
            <a:pPr>
              <a:lnSpc>
                <a:spcPct val="90000"/>
              </a:lnSpc>
            </a:pPr>
            <a:r>
              <a:rPr lang="fi-FI" sz="2600" b="1" dirty="0"/>
              <a:t>Kyyveden valuma-aluetalkkari - Valuma-aluelähtöisen vesienhallinnan koordinoinnin kehittäminen</a:t>
            </a:r>
          </a:p>
          <a:p>
            <a:pPr>
              <a:lnSpc>
                <a:spcPct val="90000"/>
              </a:lnSpc>
            </a:pPr>
            <a:r>
              <a:rPr lang="fi-FI" sz="2600" dirty="0"/>
              <a:t>Espoon Pitkäjärven valuma-alueen vesienhallintasuunnitelma ja kuntien yhteistyön kehittäminen maa- ja metsätalouden sekä kaupunkien valumavesien hallinnassa </a:t>
            </a:r>
            <a:endParaRPr lang="en-US" sz="2600" dirty="0"/>
          </a:p>
          <a:p>
            <a:pPr>
              <a:lnSpc>
                <a:spcPct val="90000"/>
              </a:lnSpc>
            </a:pPr>
            <a:r>
              <a:rPr lang="fi-FI" sz="2600" dirty="0"/>
              <a:t>Valuma-aluetason vesienhallinnalla kuivuusriskien hallintaa Paattistenjoella </a:t>
            </a:r>
          </a:p>
          <a:p>
            <a:pPr>
              <a:lnSpc>
                <a:spcPct val="90000"/>
              </a:lnSpc>
            </a:pPr>
            <a:r>
              <a:rPr lang="fi-FI" sz="2600" dirty="0" err="1"/>
              <a:t>Kovesjoen</a:t>
            </a:r>
            <a:r>
              <a:rPr lang="fi-FI" sz="2600" dirty="0"/>
              <a:t> vesistöalueella turvemaavalta - Suunnittelusta toteutukseen turvemaavaltaisella valuma-alueella</a:t>
            </a:r>
            <a:endParaRPr lang="en-US" sz="2600" dirty="0"/>
          </a:p>
          <a:p>
            <a:pPr>
              <a:lnSpc>
                <a:spcPct val="90000"/>
              </a:lnSpc>
            </a:pPr>
            <a:endParaRPr lang="en-US" sz="2000" dirty="0"/>
          </a:p>
          <a:p>
            <a:pPr>
              <a:lnSpc>
                <a:spcPct val="90000"/>
              </a:lnSpc>
            </a:pPr>
            <a:endParaRPr lang="fi-FI" sz="2000" dirty="0"/>
          </a:p>
        </p:txBody>
      </p:sp>
      <p:pic>
        <p:nvPicPr>
          <p:cNvPr id="6" name="Kuva 5" descr="Kuva, joka sisältää kohteen puu, piha-, kasvi, joki&#10;&#10;Kuvaus luotu automaattisesti">
            <a:extLst>
              <a:ext uri="{FF2B5EF4-FFF2-40B4-BE49-F238E27FC236}">
                <a16:creationId xmlns:a16="http://schemas.microsoft.com/office/drawing/2014/main" id="{AC1B837E-2D51-568F-20FA-75581CC4349B}"/>
              </a:ext>
            </a:extLst>
          </p:cNvPr>
          <p:cNvPicPr>
            <a:picLocks noChangeAspect="1"/>
          </p:cNvPicPr>
          <p:nvPr/>
        </p:nvPicPr>
        <p:blipFill rotWithShape="1">
          <a:blip r:embed="rId3"/>
          <a:srcRect t="2935"/>
          <a:stretch/>
        </p:blipFill>
        <p:spPr>
          <a:xfrm rot="5400000">
            <a:off x="6266720" y="932720"/>
            <a:ext cx="6858000" cy="4992560"/>
          </a:xfrm>
          <a:prstGeom prst="rect">
            <a:avLst/>
          </a:prstGeom>
          <a:effectLst/>
        </p:spPr>
      </p:pic>
      <p:sp>
        <p:nvSpPr>
          <p:cNvPr id="4" name="Dian numeron paikkamerkki 3">
            <a:extLst>
              <a:ext uri="{FF2B5EF4-FFF2-40B4-BE49-F238E27FC236}">
                <a16:creationId xmlns:a16="http://schemas.microsoft.com/office/drawing/2014/main" id="{5CDB2D07-9758-3188-DBE6-553F996352D6}"/>
              </a:ext>
            </a:extLst>
          </p:cNvPr>
          <p:cNvSpPr>
            <a:spLocks noGrp="1"/>
          </p:cNvSpPr>
          <p:nvPr>
            <p:ph type="sldNum" sz="quarter" idx="12"/>
          </p:nvPr>
        </p:nvSpPr>
        <p:spPr>
          <a:xfrm>
            <a:off x="7918939" y="6356350"/>
            <a:ext cx="2743200" cy="365125"/>
          </a:xfrm>
          <a:prstGeom prst="rect">
            <a:avLst/>
          </a:prstGeom>
        </p:spPr>
        <p:txBody>
          <a:bodyPr vert="horz" lIns="91440" tIns="45720" rIns="91440" bIns="45720" rtlCol="0" anchor="ctr">
            <a:normAutofit/>
          </a:bodyPr>
          <a:lstStyle>
            <a:defPPr>
              <a:defRPr lang="fi-FI"/>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8A6B57A-7B1F-F04C-B59A-A2EBD70FDBE9}" type="slidenum">
              <a:rPr lang="fi-FI" smtClean="0"/>
              <a:pPr/>
              <a:t>8</a:t>
            </a:fld>
            <a:endParaRPr lang="fi-FI">
              <a:solidFill>
                <a:srgbClr val="FFFFFF"/>
              </a:solidFill>
            </a:endParaRPr>
          </a:p>
        </p:txBody>
      </p:sp>
      <p:sp>
        <p:nvSpPr>
          <p:cNvPr id="5" name="Suorakulmio 4">
            <a:extLst>
              <a:ext uri="{FF2B5EF4-FFF2-40B4-BE49-F238E27FC236}">
                <a16:creationId xmlns:a16="http://schemas.microsoft.com/office/drawing/2014/main" id="{B3F76EE8-EC9B-C8A1-4360-9731E0740A5B}"/>
              </a:ext>
            </a:extLst>
          </p:cNvPr>
          <p:cNvSpPr/>
          <p:nvPr/>
        </p:nvSpPr>
        <p:spPr>
          <a:xfrm>
            <a:off x="317500" y="2514600"/>
            <a:ext cx="6521290" cy="914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7972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A27127-E10C-9B33-CB37-3639D21287C6}"/>
              </a:ext>
            </a:extLst>
          </p:cNvPr>
          <p:cNvSpPr>
            <a:spLocks noGrp="1"/>
          </p:cNvSpPr>
          <p:nvPr>
            <p:ph type="title"/>
          </p:nvPr>
        </p:nvSpPr>
        <p:spPr/>
        <p:txBody>
          <a:bodyPr/>
          <a:lstStyle/>
          <a:p>
            <a:r>
              <a:rPr lang="fi-FI" dirty="0"/>
              <a:t>Kyyveden valuma-aluetalkkari</a:t>
            </a:r>
          </a:p>
        </p:txBody>
      </p:sp>
      <p:sp>
        <p:nvSpPr>
          <p:cNvPr id="3" name="Sisällön paikkamerkki 2">
            <a:extLst>
              <a:ext uri="{FF2B5EF4-FFF2-40B4-BE49-F238E27FC236}">
                <a16:creationId xmlns:a16="http://schemas.microsoft.com/office/drawing/2014/main" id="{AC9B445D-2D43-D284-733E-4DB92526C779}"/>
              </a:ext>
            </a:extLst>
          </p:cNvPr>
          <p:cNvSpPr>
            <a:spLocks noGrp="1"/>
          </p:cNvSpPr>
          <p:nvPr>
            <p:ph idx="1"/>
          </p:nvPr>
        </p:nvSpPr>
        <p:spPr/>
        <p:txBody>
          <a:bodyPr/>
          <a:lstStyle/>
          <a:p>
            <a:pPr marL="0" indent="0">
              <a:buNone/>
            </a:pPr>
            <a:r>
              <a:rPr lang="fi-FI" sz="1600" b="1" dirty="0"/>
              <a:t>Kehittämisteema</a:t>
            </a:r>
          </a:p>
          <a:p>
            <a:r>
              <a:rPr lang="fi-FI" sz="1600" b="1" dirty="0">
                <a:solidFill>
                  <a:schemeClr val="accent1"/>
                </a:solidFill>
              </a:rPr>
              <a:t>Valuma-aluelähtöisen vesienhallinnan koordinoinnin kehittäminen</a:t>
            </a:r>
            <a:endParaRPr lang="fi-FI" sz="1600" b="1" dirty="0"/>
          </a:p>
          <a:p>
            <a:pPr marL="0" indent="0">
              <a:buNone/>
            </a:pPr>
            <a:endParaRPr lang="fi-FI" sz="1600" dirty="0">
              <a:cs typeface="Calibri" panose="020F0502020204030204" pitchFamily="34" charset="0"/>
            </a:endParaRPr>
          </a:p>
          <a:p>
            <a:pPr marL="0" indent="0">
              <a:buNone/>
            </a:pPr>
            <a:r>
              <a:rPr lang="fi-FI" sz="1600" b="1" dirty="0">
                <a:cs typeface="Calibri" panose="020F0502020204030204" pitchFamily="34" charset="0"/>
              </a:rPr>
              <a:t>Kehittämistehtävät</a:t>
            </a:r>
          </a:p>
          <a:p>
            <a:pPr marL="342900" indent="-342900">
              <a:buFont typeface="+mj-lt"/>
              <a:buAutoNum type="arabicPeriod"/>
            </a:pPr>
            <a:r>
              <a:rPr lang="fi-FI" sz="1600" dirty="0">
                <a:cs typeface="Calibri" panose="020F0502020204030204" pitchFamily="34" charset="0"/>
              </a:rPr>
              <a:t>Valuma-aluetalkkarikonseptin pilotointi (tehtäväkenttä, kustannustehokkuus, vaikuttavuus, rahoitusmalli)</a:t>
            </a:r>
          </a:p>
          <a:p>
            <a:pPr marL="342900" indent="-342900">
              <a:buFont typeface="+mj-lt"/>
              <a:buAutoNum type="arabicPeriod"/>
            </a:pPr>
            <a:r>
              <a:rPr lang="fi-FI" sz="1600" dirty="0">
                <a:cs typeface="Calibri" panose="020F0502020204030204" pitchFamily="34" charset="0"/>
              </a:rPr>
              <a:t>Verkostotoiminnan tukeminen ja eri toimijatasojen yhteistyön kehittäminen.</a:t>
            </a:r>
          </a:p>
          <a:p>
            <a:pPr marL="342900" indent="-342900">
              <a:buFont typeface="+mj-lt"/>
              <a:buAutoNum type="arabicPeriod"/>
            </a:pPr>
            <a:r>
              <a:rPr lang="fi-FI" sz="1600" dirty="0">
                <a:cs typeface="Calibri" panose="020F0502020204030204" pitchFamily="34" charset="0"/>
              </a:rPr>
              <a:t>Koordinaation ja kohteiden priorisoinnin kehittäminen (mitä, kuka, missä, millä perusteella, kytkös vesien- ja merenhoitosuunnitelmiin ja toimenpideohjelmiin.)</a:t>
            </a:r>
          </a:p>
          <a:p>
            <a:pPr marL="342900" indent="-342900">
              <a:buFont typeface="+mj-lt"/>
              <a:buAutoNum type="arabicPeriod"/>
            </a:pPr>
            <a:r>
              <a:rPr lang="fi-FI" sz="1600" dirty="0">
                <a:cs typeface="Calibri" panose="020F0502020204030204" pitchFamily="34" charset="0"/>
              </a:rPr>
              <a:t>Työkalujen käyttöönoton edistäminen </a:t>
            </a:r>
          </a:p>
          <a:p>
            <a:pPr marL="342900" indent="-342900">
              <a:buFont typeface="+mj-lt"/>
              <a:buAutoNum type="arabicPeriod"/>
            </a:pPr>
            <a:r>
              <a:rPr lang="fi-FI" sz="1600" dirty="0">
                <a:cs typeface="Calibri" panose="020F0502020204030204" pitchFamily="34" charset="0"/>
              </a:rPr>
              <a:t>Rahoitusmallin / palvelupolun tarkastelu</a:t>
            </a:r>
          </a:p>
          <a:p>
            <a:pPr marL="342900" indent="-342900">
              <a:buFont typeface="+mj-lt"/>
              <a:buAutoNum type="arabicPeriod"/>
            </a:pPr>
            <a:r>
              <a:rPr lang="fi-FI" sz="1600" dirty="0">
                <a:cs typeface="Calibri" panose="020F0502020204030204" pitchFamily="34" charset="0"/>
              </a:rPr>
              <a:t>Suunnittelijoiden ja urakoitsijoiden listaaminen</a:t>
            </a:r>
          </a:p>
          <a:p>
            <a:pPr marL="342900" indent="-342900">
              <a:buFont typeface="+mj-lt"/>
              <a:buAutoNum type="arabicPeriod"/>
            </a:pPr>
            <a:endParaRPr lang="fi-FI" sz="1600" dirty="0">
              <a:cs typeface="Calibri" panose="020F0502020204030204" pitchFamily="34" charset="0"/>
            </a:endParaRPr>
          </a:p>
          <a:p>
            <a:pPr marL="0" indent="0">
              <a:buNone/>
            </a:pPr>
            <a:r>
              <a:rPr lang="fi-FI" sz="1600" dirty="0">
                <a:cs typeface="Calibri" panose="020F0502020204030204" pitchFamily="34" charset="0"/>
              </a:rPr>
              <a:t>Toteuttajat: Etelä-Savon ELY-keskus ja </a:t>
            </a:r>
            <a:r>
              <a:rPr lang="fi-FI" sz="1600" dirty="0" err="1">
                <a:cs typeface="Calibri" panose="020F0502020204030204" pitchFamily="34" charset="0"/>
              </a:rPr>
              <a:t>ProAgria</a:t>
            </a:r>
            <a:r>
              <a:rPr lang="fi-FI" sz="1600" dirty="0">
                <a:cs typeface="Calibri" panose="020F0502020204030204" pitchFamily="34" charset="0"/>
              </a:rPr>
              <a:t> Etelä-Savo</a:t>
            </a:r>
          </a:p>
        </p:txBody>
      </p:sp>
      <p:sp>
        <p:nvSpPr>
          <p:cNvPr id="5" name="Dian numeron paikkamerkki 4">
            <a:extLst>
              <a:ext uri="{FF2B5EF4-FFF2-40B4-BE49-F238E27FC236}">
                <a16:creationId xmlns:a16="http://schemas.microsoft.com/office/drawing/2014/main" id="{27034B77-CFAA-D045-1F6E-4A0A137663DC}"/>
              </a:ext>
            </a:extLst>
          </p:cNvPr>
          <p:cNvSpPr>
            <a:spLocks noGrp="1"/>
          </p:cNvSpPr>
          <p:nvPr>
            <p:ph type="sldNum" sz="quarter" idx="4"/>
          </p:nvPr>
        </p:nvSpPr>
        <p:spPr/>
        <p:txBody>
          <a:bodyPr/>
          <a:lstStyle/>
          <a:p>
            <a:pPr algn="l"/>
            <a:fld id="{03D2D5F4-4871-4469-8343-ED7F6811B37D}" type="slidenum">
              <a:rPr lang="fi-FI" smtClean="0"/>
              <a:pPr algn="l"/>
              <a:t>9</a:t>
            </a:fld>
            <a:endParaRPr lang="fi-FI"/>
          </a:p>
        </p:txBody>
      </p:sp>
      <p:sp>
        <p:nvSpPr>
          <p:cNvPr id="9" name="Suorakulmio: Pyöristetyt kulmat 8">
            <a:extLst>
              <a:ext uri="{FF2B5EF4-FFF2-40B4-BE49-F238E27FC236}">
                <a16:creationId xmlns:a16="http://schemas.microsoft.com/office/drawing/2014/main" id="{2736E51E-B53A-38E9-143E-724FB8BE8A0F}"/>
              </a:ext>
            </a:extLst>
          </p:cNvPr>
          <p:cNvSpPr/>
          <p:nvPr/>
        </p:nvSpPr>
        <p:spPr>
          <a:xfrm>
            <a:off x="8355724" y="4813062"/>
            <a:ext cx="3202862" cy="1119501"/>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marL="285750" indent="-285750">
              <a:buFont typeface="Arial" panose="020B0604020202020204" pitchFamily="34" charset="0"/>
              <a:buChar char="•"/>
            </a:pPr>
            <a:r>
              <a:rPr lang="fi-FI" sz="1400" b="1" dirty="0" err="1">
                <a:solidFill>
                  <a:schemeClr val="accent1"/>
                </a:solidFill>
              </a:rPr>
              <a:t>Väh</a:t>
            </a:r>
            <a:r>
              <a:rPr lang="fi-FI" sz="1400" b="1" dirty="0">
                <a:solidFill>
                  <a:schemeClr val="accent1"/>
                </a:solidFill>
              </a:rPr>
              <a:t>. 2 rakennesuunnitelmaa</a:t>
            </a:r>
          </a:p>
          <a:p>
            <a:pPr marL="285750" indent="-285750">
              <a:buFont typeface="Arial" panose="020B0604020202020204" pitchFamily="34" charset="0"/>
              <a:buChar char="•"/>
            </a:pPr>
            <a:r>
              <a:rPr lang="fi-FI" sz="1400" b="1" dirty="0" err="1">
                <a:solidFill>
                  <a:schemeClr val="accent1"/>
                </a:solidFill>
              </a:rPr>
              <a:t>Väh</a:t>
            </a:r>
            <a:r>
              <a:rPr lang="fi-FI" sz="1400" b="1" dirty="0">
                <a:solidFill>
                  <a:schemeClr val="accent1"/>
                </a:solidFill>
              </a:rPr>
              <a:t>. 2 vesienhallinnan rakennetta</a:t>
            </a:r>
          </a:p>
        </p:txBody>
      </p:sp>
      <p:pic>
        <p:nvPicPr>
          <p:cNvPr id="6" name="Kuva 5">
            <a:extLst>
              <a:ext uri="{FF2B5EF4-FFF2-40B4-BE49-F238E27FC236}">
                <a16:creationId xmlns:a16="http://schemas.microsoft.com/office/drawing/2014/main" id="{A39DCD8F-225C-EEF2-F035-A45EFDFED8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3864" y="160164"/>
            <a:ext cx="989444" cy="718230"/>
          </a:xfrm>
          <a:prstGeom prst="rect">
            <a:avLst/>
          </a:prstGeom>
        </p:spPr>
      </p:pic>
    </p:spTree>
    <p:extLst>
      <p:ext uri="{BB962C8B-B14F-4D97-AF65-F5344CB8AC3E}">
        <p14:creationId xmlns:p14="http://schemas.microsoft.com/office/powerpoint/2010/main" val="207873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teema">
  <a:themeElements>
    <a:clrScheme name="Veden vuoro">
      <a:dk1>
        <a:srgbClr val="035378"/>
      </a:dk1>
      <a:lt1>
        <a:srgbClr val="FFFFFF"/>
      </a:lt1>
      <a:dk2>
        <a:srgbClr val="035378"/>
      </a:dk2>
      <a:lt2>
        <a:srgbClr val="E7E6E6"/>
      </a:lt2>
      <a:accent1>
        <a:srgbClr val="035378"/>
      </a:accent1>
      <a:accent2>
        <a:srgbClr val="61C1D6"/>
      </a:accent2>
      <a:accent3>
        <a:srgbClr val="FDB300"/>
      </a:accent3>
      <a:accent4>
        <a:srgbClr val="6CAC20"/>
      </a:accent4>
      <a:accent5>
        <a:srgbClr val="A82054"/>
      </a:accent5>
      <a:accent6>
        <a:srgbClr val="4188D3"/>
      </a:accent6>
      <a:hlink>
        <a:srgbClr val="61C1D6"/>
      </a:hlink>
      <a:folHlink>
        <a:srgbClr val="61C1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a41659fa04643d0ac27d4c98155f03c xmlns="a90a8554-5475-4609-9feb-2f024996965b">
      <Terms xmlns="http://schemas.microsoft.com/office/infopath/2007/PartnerControls"/>
    </ha41659fa04643d0ac27d4c98155f03c>
    <Dokumentin_x0020_tila xmlns="a90a8554-5475-4609-9feb-2f024996965b" xsi:nil="true"/>
    <Diaarinumero xmlns="a90a8554-5475-4609-9feb-2f024996965b" xsi:nil="true"/>
    <Dokumenttityyppi xmlns="a90a8554-5475-4609-9feb-2f024996965b" xsi:nil="true"/>
    <TaxCatchAll xmlns="a90a8554-5475-4609-9feb-2f024996965b" xsi:nil="true"/>
    <KEHALaatija xmlns="a90a8554-5475-4609-9feb-2f024996965b" xsi:nil="true"/>
    <h5218b789dcc4879ac7e2471126f729c xmlns="a90a8554-5475-4609-9feb-2f024996965b">
      <Terms xmlns="http://schemas.microsoft.com/office/infopath/2007/PartnerControls"/>
    </h5218b789dcc4879ac7e2471126f729c>
    <ic4bbedd957942e9b7ae9016b7d801af xmlns="a90a8554-5475-4609-9feb-2f024996965b">
      <Terms xmlns="http://schemas.microsoft.com/office/infopath/2007/PartnerControls"/>
    </ic4bbedd957942e9b7ae9016b7d801af>
    <Päiväys xmlns="a90a8554-5475-4609-9feb-2f024996965b" xsi:nil="true"/>
    <cdf3ae8bf76741b5a3048f7f7f6eee61 xmlns="a90a8554-5475-4609-9feb-2f024996965b">
      <Terms xmlns="http://schemas.microsoft.com/office/infopath/2007/PartnerControls"/>
    </cdf3ae8bf76741b5a3048f7f7f6eee61>
    <Projekti xmlns="a90a8554-5475-4609-9feb-2f024996965b" xsi:nil="true"/>
    <Lisatieto xmlns="a90a8554-5475-4609-9feb-2f02499696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99D33BB4060B52419F6B2FF5A6E6DEFB" ma:contentTypeVersion="25526" ma:contentTypeDescription="Taimin työtiloissa käytettävä sisältötyyppi. Pohjautuu TAIMI Yleisdokumentti-sisältötyyppiin, josta on siivottu mm. joitakin viestinnällisen intran metatietoja pois ja järjestetty metatiedot eri järjestykseen." ma:contentTypeScope="" ma:versionID="8b4a1852a00872a0f3b69f318580b019">
  <xsd:schema xmlns:xsd="http://www.w3.org/2001/XMLSchema" xmlns:xs="http://www.w3.org/2001/XMLSchema" xmlns:p="http://schemas.microsoft.com/office/2006/metadata/properties" xmlns:ns2="a90a8554-5475-4609-9feb-2f024996965b" targetNamespace="http://schemas.microsoft.com/office/2006/metadata/properties" ma:root="true" ma:fieldsID="0a73adca1874124402ccb0de9c0ff551"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Asialista"/>
          <xsd:enumeration value="Ehdotus"/>
          <xsd:enumeration value="Esite"/>
          <xsd:enumeration value="Esittely"/>
          <xsd:enumeration value="Esitys"/>
          <xsd:enumeration value="Esityslista"/>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dexed="true" ma:internalName="Diaarinumero">
      <xsd:simpleType>
        <xsd:restriction base="dms:Text">
          <xsd:maxLength value="255"/>
        </xsd:restriction>
      </xsd:simpleType>
    </xsd:element>
    <xsd:element name="h5218b789dcc4879ac7e2471126f729c" ma:index="17"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19"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1"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2"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4"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d2c86073-d20c-4242-97f1-555d65605501" ContentTypeId="0x01010040485BB5EA91409BADF540D1B0254D3304" PreviousValue="true"/>
</file>

<file path=customXml/itemProps1.xml><?xml version="1.0" encoding="utf-8"?>
<ds:datastoreItem xmlns:ds="http://schemas.openxmlformats.org/officeDocument/2006/customXml" ds:itemID="{0964BFF0-33CD-4177-909F-3EEBAA4FB51B}">
  <ds:schemaRefs>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purl.org/dc/elements/1.1/"/>
    <ds:schemaRef ds:uri="a90a8554-5475-4609-9feb-2f024996965b"/>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B8607B-B701-4758-B0F5-93D93B2A47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0a8554-5475-4609-9feb-2f02499696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13736A-9411-449C-98B2-8FA42F995828}">
  <ds:schemaRefs>
    <ds:schemaRef ds:uri="http://schemas.microsoft.com/sharepoint/v3/contenttype/forms"/>
  </ds:schemaRefs>
</ds:datastoreItem>
</file>

<file path=customXml/itemProps4.xml><?xml version="1.0" encoding="utf-8"?>
<ds:datastoreItem xmlns:ds="http://schemas.openxmlformats.org/officeDocument/2006/customXml" ds:itemID="{16FB204F-944F-4934-9DC6-E95E6255C4ED}">
  <ds:schemaRefs>
    <ds:schemaRef ds:uri="Microsoft.SharePoint.Taxonomy.ContentTypeSync"/>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TotalTime>5278</TotalTime>
  <Words>2634</Words>
  <Application>Microsoft Office PowerPoint</Application>
  <PresentationFormat>Laajakuva</PresentationFormat>
  <Paragraphs>402</Paragraphs>
  <Slides>34</Slides>
  <Notes>28</Notes>
  <HiddenSlides>0</HiddenSlides>
  <MMClips>0</MMClips>
  <ScaleCrop>false</ScaleCrop>
  <HeadingPairs>
    <vt:vector size="4" baseType="variant">
      <vt:variant>
        <vt:lpstr>Teema</vt:lpstr>
      </vt:variant>
      <vt:variant>
        <vt:i4>1</vt:i4>
      </vt:variant>
      <vt:variant>
        <vt:lpstr>Dian otsikot</vt:lpstr>
      </vt:variant>
      <vt:variant>
        <vt:i4>34</vt:i4>
      </vt:variant>
    </vt:vector>
  </HeadingPairs>
  <TitlesOfParts>
    <vt:vector size="35" baseType="lpstr">
      <vt:lpstr>Office-teema</vt:lpstr>
      <vt:lpstr>Pieksämäen vesienhoitoryhmä (19.3.2024)   </vt:lpstr>
      <vt:lpstr>Vesienhoidon tilannekatsaus</vt:lpstr>
      <vt:lpstr>Yleistä vesienhoidon suunnittelusta</vt:lpstr>
      <vt:lpstr>Vesienhoidon toimenpideohjelma</vt:lpstr>
      <vt:lpstr>Kyyveden valuma-aluetalkkari</vt:lpstr>
      <vt:lpstr>Kyyveden valuma-aluetalkkarin pilottihanke 15.3.2024</vt:lpstr>
      <vt:lpstr>Miksi valuma-aluelähtöinen vesienhallinta on tärkeää?</vt:lpstr>
      <vt:lpstr> Valuma-aluelähtöisen vesienhallinnan kehittäminen    Valuma-aluepilotit </vt:lpstr>
      <vt:lpstr>Kyyveden valuma-aluetalkkari</vt:lpstr>
      <vt:lpstr>PowerPoint-esitys</vt:lpstr>
      <vt:lpstr>PowerPoint-esitys</vt:lpstr>
      <vt:lpstr>PowerPoint-esitys</vt:lpstr>
      <vt:lpstr>ACWA-life</vt:lpstr>
      <vt:lpstr>ACWA LIFE-hanke </vt:lpstr>
      <vt:lpstr>Hankkeen toimenpiteet (Virtasalmi-Joroinen -pilottialue)</vt:lpstr>
      <vt:lpstr>Vesienhoitohankkeet</vt:lpstr>
      <vt:lpstr>PowerPoint-esitys</vt:lpstr>
      <vt:lpstr>Suunnitellut toimenpiteet</vt:lpstr>
      <vt:lpstr>Avustetut vesistökunnostushankkeet </vt:lpstr>
      <vt:lpstr>Avustetut vesistökunnostushankkeet </vt:lpstr>
      <vt:lpstr>Avustetut vesistökunnostushankkeet </vt:lpstr>
      <vt:lpstr>Esitetyt vesistökunnostushankkeet </vt:lpstr>
      <vt:lpstr>Muut vesistökunnostushankkeet </vt:lpstr>
      <vt:lpstr>Muut vesistökunnostushankkeet </vt:lpstr>
      <vt:lpstr>Muut ajankohtaiset asiat</vt:lpstr>
      <vt:lpstr>Lintuvesikunnostukset</vt:lpstr>
      <vt:lpstr>Lintuvesikunnostukset</vt:lpstr>
      <vt:lpstr>Lintuvesikunnostukset</vt:lpstr>
      <vt:lpstr>Patohankkeet</vt:lpstr>
      <vt:lpstr>PowerPoint-esitys</vt:lpstr>
      <vt:lpstr>PowerPoint-esitys</vt:lpstr>
      <vt:lpstr>PowerPoint-esitys</vt:lpstr>
      <vt:lpstr>PowerPoint-esitys</vt:lpstr>
      <vt:lpstr>Etelä-Savon vesienhoitoverkosto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Mika Kautto</dc:creator>
  <cp:lastModifiedBy>Roiha Toni (ELY)</cp:lastModifiedBy>
  <cp:revision>136</cp:revision>
  <dcterms:created xsi:type="dcterms:W3CDTF">2019-03-07T06:32:01Z</dcterms:created>
  <dcterms:modified xsi:type="dcterms:W3CDTF">2024-03-18T06:33:43Z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0x01010040485BB5EA91409BADF540D1B0254D33040099D33BB4060B52419F6B2FF5A6E6DEFB</vt:lpwstr>
  </property>
  <property fmtid="{D5CDD505-2E9C-101B-9397-08002B2CF9AE}" pid="3" name="Kohdepaikkakunnat">
    <vt:lpwstr/>
  </property>
  <property fmtid="{D5CDD505-2E9C-101B-9397-08002B2CF9AE}" pid="4" name="MediaServiceImageTags">
    <vt:lpwstr/>
  </property>
  <property fmtid="{D5CDD505-2E9C-101B-9397-08002B2CF9AE}" pid="5" name="lcf76f155ced4ddcb4097134ff3c332f">
    <vt:lpwstr/>
  </property>
  <property fmtid="{D5CDD505-2E9C-101B-9397-08002B2CF9AE}" pid="6" name="Laatijaorganisaatio">
    <vt:lpwstr/>
  </property>
  <property fmtid="{D5CDD505-2E9C-101B-9397-08002B2CF9AE}" pid="7" name="Kohdevirastot">
    <vt:lpwstr/>
  </property>
  <property fmtid="{D5CDD505-2E9C-101B-9397-08002B2CF9AE}" pid="8" name="Sisältöaihe">
    <vt:lpwstr/>
  </property>
</Properties>
</file>