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7" r:id="rId3"/>
    <p:sldMasterId id="2147483692" r:id="rId4"/>
  </p:sldMasterIdLst>
  <p:notesMasterIdLst>
    <p:notesMasterId r:id="rId26"/>
  </p:notesMasterIdLst>
  <p:sldIdLst>
    <p:sldId id="256" r:id="rId5"/>
    <p:sldId id="257" r:id="rId6"/>
    <p:sldId id="266" r:id="rId7"/>
    <p:sldId id="260" r:id="rId8"/>
    <p:sldId id="301" r:id="rId9"/>
    <p:sldId id="309" r:id="rId10"/>
    <p:sldId id="259" r:id="rId11"/>
    <p:sldId id="310" r:id="rId12"/>
    <p:sldId id="308" r:id="rId13"/>
    <p:sldId id="302" r:id="rId14"/>
    <p:sldId id="303" r:id="rId15"/>
    <p:sldId id="304" r:id="rId16"/>
    <p:sldId id="305" r:id="rId17"/>
    <p:sldId id="306" r:id="rId18"/>
    <p:sldId id="270" r:id="rId19"/>
    <p:sldId id="272" r:id="rId20"/>
    <p:sldId id="275" r:id="rId21"/>
    <p:sldId id="290" r:id="rId22"/>
    <p:sldId id="300" r:id="rId23"/>
    <p:sldId id="273" r:id="rId24"/>
    <p:sldId id="274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hpvsafs003.ahp.root\vanhatrajatuttiedostot\ELY%20Etel&#228;-Savo\Ymp&#228;rist&#246;\MLI13_Ryhma\lProjektit\VPD_ESA\Toimenpiteet_toteuttaminen\Kyyvesi\Kyyveden%20koekalastukset%202008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hpvsafs003.ahp.root\vanhatrajatuttiedostot\ELY%20Etel&#228;-Savo\Ymp&#228;rist&#246;\MLI13_Ryhma\lProjektit\VPD_ESA\Toimenpiteet_toteuttaminen\Kyyvesi\Kyyveden%20koekalastukset%202008-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hpvsafs003.ahp.root\vanhatrajatuttiedostot\ELY%20Etel&#228;-Savo\Ymp&#228;rist&#246;\MLI13_Ryhma\lProjektit\VPD_ESA\Toimenpiteet_toteuttaminen\Kyyvesi\Kyyveden%20koekalastukset%202008-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ahpvsafs003.ahp.root\vanhatrajatuttiedostot\ELY%20Etel&#228;-Savo\Ymp&#228;rist&#246;\MLI13_Ryhma\lProjektit\VPD_ESA\Toimenpiteet_toteuttaminen\Kyyvesi\Kyyveden%20koekalastukset%202008-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ahpvsafs003.ahp.root\vanhatrajatuttiedostot\ELY%20Etel&#228;-Savo\Ymp&#228;rist&#246;\MLI13_Ryhma\lProjektit\VPD_ESA\Toimenpiteet_toteuttaminen\Kyyvesi\Kyyveden%20koekalastukset%202008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5030621172359E-2"/>
          <c:y val="0.13293999708369786"/>
          <c:w val="0.82212882764654416"/>
          <c:h val="0.6546638092256815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Yksikkösaaliit!$I$1</c:f>
              <c:strCache>
                <c:ptCount val="1"/>
                <c:pt idx="0">
                  <c:v>CPUEw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(Yksikkösaaliit!$B$5,Yksikkösaaliit!$B$12,Yksikkösaaliit!$B$19)</c:f>
              <c:numCache>
                <c:formatCode>General</c:formatCode>
                <c:ptCount val="3"/>
                <c:pt idx="0">
                  <c:v>2008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Yksikkösaaliit!$D$88:$F$88</c:f>
              <c:numCache>
                <c:formatCode>0</c:formatCode>
                <c:ptCount val="3"/>
                <c:pt idx="0">
                  <c:v>623.31000000000006</c:v>
                </c:pt>
                <c:pt idx="1">
                  <c:v>780.21</c:v>
                </c:pt>
                <c:pt idx="2">
                  <c:v>814.14999999999986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A-4434-9AFE-BAD81A3BF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2894600"/>
        <c:axId val="502889352"/>
      </c:barChart>
      <c:lineChart>
        <c:grouping val="standard"/>
        <c:varyColors val="0"/>
        <c:ser>
          <c:idx val="0"/>
          <c:order val="0"/>
          <c:tx>
            <c:strRef>
              <c:f>Yksikkösaaliit!$E$1</c:f>
              <c:strCache>
                <c:ptCount val="1"/>
                <c:pt idx="0">
                  <c:v>CPUEn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(Yksikkösaaliit!$B$5,Yksikkösaaliit!$B$12,Yksikkösaaliit!$B$19)</c:f>
              <c:numCache>
                <c:formatCode>General</c:formatCode>
                <c:ptCount val="3"/>
                <c:pt idx="0">
                  <c:v>2008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Yksikkösaaliit!$D$87:$F$87</c:f>
              <c:numCache>
                <c:formatCode>0</c:formatCode>
                <c:ptCount val="3"/>
                <c:pt idx="0">
                  <c:v>29.13</c:v>
                </c:pt>
                <c:pt idx="1">
                  <c:v>41.91</c:v>
                </c:pt>
                <c:pt idx="2" formatCode="0.00">
                  <c:v>22.400000000000002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FA-4434-9AFE-BAD81A3BF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165568"/>
        <c:axId val="501161632"/>
      </c:lineChart>
      <c:catAx>
        <c:axId val="50116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yks.</a:t>
                </a:r>
              </a:p>
            </c:rich>
          </c:tx>
          <c:layout>
            <c:manualLayout>
              <c:xMode val="edge"/>
              <c:yMode val="edge"/>
              <c:x val="1.1951443569553806E-2"/>
              <c:y val="1.05293088363954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1632"/>
        <c:crosses val="autoZero"/>
        <c:auto val="1"/>
        <c:lblAlgn val="ctr"/>
        <c:lblOffset val="100"/>
        <c:noMultiLvlLbl val="0"/>
      </c:catAx>
      <c:valAx>
        <c:axId val="5011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5568"/>
        <c:crosses val="autoZero"/>
        <c:crossBetween val="between"/>
      </c:valAx>
      <c:valAx>
        <c:axId val="50288935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2894600"/>
        <c:crosses val="max"/>
        <c:crossBetween val="between"/>
      </c:valAx>
      <c:catAx>
        <c:axId val="50289460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g</a:t>
                </a:r>
              </a:p>
            </c:rich>
          </c:tx>
          <c:layout>
            <c:manualLayout>
              <c:xMode val="edge"/>
              <c:yMode val="edge"/>
              <c:x val="0.93695144356955384"/>
              <c:y val="1.05293088363954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crossAx val="50288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Särki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449475065616795E-2"/>
          <c:y val="0.13293999708369786"/>
          <c:w val="0.82768438320209969"/>
          <c:h val="0.6546638092256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Pituusjakaumat!$B$20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Pituusjakaumat!$E$1:$AK$1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Pituusjakaumat!$E$20:$AK$20</c:f>
              <c:numCache>
                <c:formatCode>General</c:formatCode>
                <c:ptCount val="32"/>
                <c:pt idx="6">
                  <c:v>0.18</c:v>
                </c:pt>
                <c:pt idx="7">
                  <c:v>0.48</c:v>
                </c:pt>
                <c:pt idx="8">
                  <c:v>1.91</c:v>
                </c:pt>
                <c:pt idx="9">
                  <c:v>2.36</c:v>
                </c:pt>
                <c:pt idx="10">
                  <c:v>1.7</c:v>
                </c:pt>
                <c:pt idx="11">
                  <c:v>0.91</c:v>
                </c:pt>
                <c:pt idx="12">
                  <c:v>0.3</c:v>
                </c:pt>
                <c:pt idx="13">
                  <c:v>0.27</c:v>
                </c:pt>
                <c:pt idx="14">
                  <c:v>0.05</c:v>
                </c:pt>
                <c:pt idx="15">
                  <c:v>0.02</c:v>
                </c:pt>
                <c:pt idx="17">
                  <c:v>0.02</c:v>
                </c:pt>
                <c:pt idx="21">
                  <c:v>0.02</c:v>
                </c:pt>
                <c:pt idx="2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B-4D44-B9F0-48CDC9CB987F}"/>
            </c:ext>
          </c:extLst>
        </c:ser>
        <c:ser>
          <c:idx val="1"/>
          <c:order val="1"/>
          <c:tx>
            <c:strRef>
              <c:f>Pituusjakaumat!$B$21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Pituusjakaumat!$E$1:$AK$1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Pituusjakaumat!$E$21:$AK$21</c:f>
              <c:numCache>
                <c:formatCode>General</c:formatCode>
                <c:ptCount val="32"/>
                <c:pt idx="3">
                  <c:v>0.03</c:v>
                </c:pt>
                <c:pt idx="4">
                  <c:v>0.16</c:v>
                </c:pt>
                <c:pt idx="5">
                  <c:v>0.63</c:v>
                </c:pt>
                <c:pt idx="6">
                  <c:v>2.15</c:v>
                </c:pt>
                <c:pt idx="7">
                  <c:v>1.37</c:v>
                </c:pt>
                <c:pt idx="8">
                  <c:v>1.92</c:v>
                </c:pt>
                <c:pt idx="9">
                  <c:v>1.6</c:v>
                </c:pt>
                <c:pt idx="10">
                  <c:v>1.35</c:v>
                </c:pt>
                <c:pt idx="11">
                  <c:v>1.03</c:v>
                </c:pt>
                <c:pt idx="12">
                  <c:v>0.56000000000000005</c:v>
                </c:pt>
                <c:pt idx="13">
                  <c:v>0.25</c:v>
                </c:pt>
                <c:pt idx="14">
                  <c:v>0.1</c:v>
                </c:pt>
                <c:pt idx="15">
                  <c:v>0.03</c:v>
                </c:pt>
                <c:pt idx="16">
                  <c:v>0.01</c:v>
                </c:pt>
                <c:pt idx="17">
                  <c:v>0.03</c:v>
                </c:pt>
                <c:pt idx="1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B-4D44-B9F0-48CDC9CB987F}"/>
            </c:ext>
          </c:extLst>
        </c:ser>
        <c:ser>
          <c:idx val="2"/>
          <c:order val="2"/>
          <c:tx>
            <c:strRef>
              <c:f>Pituusjakaumat!$B$22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Pituusjakaumat!$E$1:$AK$1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Pituusjakaumat!$E$22:$AK$22</c:f>
              <c:numCache>
                <c:formatCode>General</c:formatCode>
                <c:ptCount val="32"/>
                <c:pt idx="2">
                  <c:v>7.0000000000000007E-2</c:v>
                </c:pt>
                <c:pt idx="3">
                  <c:v>0.06</c:v>
                </c:pt>
                <c:pt idx="4">
                  <c:v>0.01</c:v>
                </c:pt>
                <c:pt idx="5">
                  <c:v>7.0000000000000007E-2</c:v>
                </c:pt>
                <c:pt idx="6">
                  <c:v>0.21</c:v>
                </c:pt>
                <c:pt idx="7">
                  <c:v>0.5</c:v>
                </c:pt>
                <c:pt idx="8">
                  <c:v>0.46</c:v>
                </c:pt>
                <c:pt idx="9">
                  <c:v>0.35</c:v>
                </c:pt>
                <c:pt idx="10">
                  <c:v>0.62</c:v>
                </c:pt>
                <c:pt idx="11">
                  <c:v>0.63</c:v>
                </c:pt>
                <c:pt idx="12">
                  <c:v>0.56999999999999995</c:v>
                </c:pt>
                <c:pt idx="13">
                  <c:v>0.34</c:v>
                </c:pt>
                <c:pt idx="14">
                  <c:v>0.35</c:v>
                </c:pt>
                <c:pt idx="15">
                  <c:v>0.15</c:v>
                </c:pt>
                <c:pt idx="16">
                  <c:v>0.1</c:v>
                </c:pt>
                <c:pt idx="17">
                  <c:v>0.13</c:v>
                </c:pt>
                <c:pt idx="18">
                  <c:v>0.01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B-4D44-B9F0-48CDC9CB9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501165568"/>
        <c:axId val="501161632"/>
      </c:barChart>
      <c:catAx>
        <c:axId val="50116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Pituus (cm)</a:t>
                </a:r>
              </a:p>
            </c:rich>
          </c:tx>
          <c:layout>
            <c:manualLayout>
              <c:xMode val="edge"/>
              <c:yMode val="edge"/>
              <c:x val="0.40361811023622041"/>
              <c:y val="0.88552930883639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1632"/>
        <c:crosses val="autoZero"/>
        <c:auto val="1"/>
        <c:lblAlgn val="ctr"/>
        <c:lblOffset val="100"/>
        <c:tickLblSkip val="2"/>
        <c:noMultiLvlLbl val="0"/>
      </c:catAx>
      <c:valAx>
        <c:axId val="5011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CPUEn</a:t>
                </a:r>
              </a:p>
            </c:rich>
          </c:tx>
          <c:layout>
            <c:manualLayout>
              <c:xMode val="edge"/>
              <c:yMode val="edge"/>
              <c:x val="9.7599221222061383E-3"/>
              <c:y val="4.62962962962962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4800962379703"/>
          <c:y val="0.16487970253718284"/>
          <c:w val="9.2981481363985333E-2"/>
          <c:h val="0.267995406824146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Ahven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449475065616795E-2"/>
          <c:y val="0.13293999708369786"/>
          <c:w val="0.82768438320209969"/>
          <c:h val="0.6546638092256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Pituusjakaumat!$B$2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Pituusjakaumat!$D$1:$AK$1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Pituusjakaumat!$D$2:$AK$2</c:f>
              <c:numCache>
                <c:formatCode>General</c:formatCode>
                <c:ptCount val="32"/>
                <c:pt idx="0">
                  <c:v>0.94</c:v>
                </c:pt>
                <c:pt idx="1">
                  <c:v>2.94</c:v>
                </c:pt>
                <c:pt idx="2">
                  <c:v>0.02</c:v>
                </c:pt>
                <c:pt idx="3">
                  <c:v>0.39</c:v>
                </c:pt>
                <c:pt idx="4">
                  <c:v>3.36</c:v>
                </c:pt>
                <c:pt idx="5">
                  <c:v>1.1599999999999999</c:v>
                </c:pt>
                <c:pt idx="6">
                  <c:v>1.95</c:v>
                </c:pt>
                <c:pt idx="7">
                  <c:v>2.41</c:v>
                </c:pt>
                <c:pt idx="8">
                  <c:v>1.18</c:v>
                </c:pt>
                <c:pt idx="9">
                  <c:v>0.54</c:v>
                </c:pt>
                <c:pt idx="10">
                  <c:v>0.23</c:v>
                </c:pt>
                <c:pt idx="11">
                  <c:v>0.2</c:v>
                </c:pt>
                <c:pt idx="12">
                  <c:v>0.14000000000000001</c:v>
                </c:pt>
                <c:pt idx="13">
                  <c:v>0.09</c:v>
                </c:pt>
                <c:pt idx="14">
                  <c:v>0.14000000000000001</c:v>
                </c:pt>
                <c:pt idx="15">
                  <c:v>0.05</c:v>
                </c:pt>
                <c:pt idx="16">
                  <c:v>0.09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0.05</c:v>
                </c:pt>
                <c:pt idx="20">
                  <c:v>0.04</c:v>
                </c:pt>
                <c:pt idx="22">
                  <c:v>0.02</c:v>
                </c:pt>
                <c:pt idx="2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D-4912-BF16-ED0DA8A6E37A}"/>
            </c:ext>
          </c:extLst>
        </c:ser>
        <c:ser>
          <c:idx val="1"/>
          <c:order val="1"/>
          <c:tx>
            <c:strRef>
              <c:f>Pituusjakaumat!$B$3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Pituusjakaumat!$D$1:$AK$1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Pituusjakaumat!$D$3:$AK$3</c:f>
              <c:numCache>
                <c:formatCode>General</c:formatCode>
                <c:ptCount val="32"/>
                <c:pt idx="0">
                  <c:v>0.04</c:v>
                </c:pt>
                <c:pt idx="1">
                  <c:v>9.4</c:v>
                </c:pt>
                <c:pt idx="2">
                  <c:v>4.5999999999999996</c:v>
                </c:pt>
                <c:pt idx="3">
                  <c:v>0.12</c:v>
                </c:pt>
                <c:pt idx="4">
                  <c:v>1.1000000000000001</c:v>
                </c:pt>
                <c:pt idx="5">
                  <c:v>1.81</c:v>
                </c:pt>
                <c:pt idx="6">
                  <c:v>2.4700000000000002</c:v>
                </c:pt>
                <c:pt idx="7">
                  <c:v>0.91</c:v>
                </c:pt>
                <c:pt idx="8">
                  <c:v>1.04</c:v>
                </c:pt>
                <c:pt idx="9">
                  <c:v>1.35</c:v>
                </c:pt>
                <c:pt idx="10">
                  <c:v>0.76</c:v>
                </c:pt>
                <c:pt idx="11">
                  <c:v>0.68</c:v>
                </c:pt>
                <c:pt idx="12">
                  <c:v>0.44</c:v>
                </c:pt>
                <c:pt idx="13">
                  <c:v>0.28000000000000003</c:v>
                </c:pt>
                <c:pt idx="14">
                  <c:v>0.16</c:v>
                </c:pt>
                <c:pt idx="15">
                  <c:v>0.22</c:v>
                </c:pt>
                <c:pt idx="16">
                  <c:v>0.09</c:v>
                </c:pt>
                <c:pt idx="17">
                  <c:v>0.13</c:v>
                </c:pt>
                <c:pt idx="18">
                  <c:v>0.13</c:v>
                </c:pt>
                <c:pt idx="19">
                  <c:v>0.1</c:v>
                </c:pt>
                <c:pt idx="20">
                  <c:v>0.03</c:v>
                </c:pt>
                <c:pt idx="21">
                  <c:v>0.03</c:v>
                </c:pt>
                <c:pt idx="22">
                  <c:v>0.06</c:v>
                </c:pt>
                <c:pt idx="2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D-4912-BF16-ED0DA8A6E37A}"/>
            </c:ext>
          </c:extLst>
        </c:ser>
        <c:ser>
          <c:idx val="2"/>
          <c:order val="2"/>
          <c:tx>
            <c:strRef>
              <c:f>Pituusjakaumat!$B$4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Pituusjakaumat!$D$1:$AK$1</c:f>
              <c:numCache>
                <c:formatCode>General</c:formatCode>
                <c:ptCount val="32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</c:numCache>
            </c:numRef>
          </c:cat>
          <c:val>
            <c:numRef>
              <c:f>Pituusjakaumat!$D$4:$AK$4</c:f>
              <c:numCache>
                <c:formatCode>General</c:formatCode>
                <c:ptCount val="32"/>
                <c:pt idx="0">
                  <c:v>0.65</c:v>
                </c:pt>
                <c:pt idx="1">
                  <c:v>0.16</c:v>
                </c:pt>
                <c:pt idx="3">
                  <c:v>0.17</c:v>
                </c:pt>
                <c:pt idx="4">
                  <c:v>3.66</c:v>
                </c:pt>
                <c:pt idx="5">
                  <c:v>2.99</c:v>
                </c:pt>
                <c:pt idx="6">
                  <c:v>1.7</c:v>
                </c:pt>
                <c:pt idx="7">
                  <c:v>0.54</c:v>
                </c:pt>
                <c:pt idx="8">
                  <c:v>0.35</c:v>
                </c:pt>
                <c:pt idx="9">
                  <c:v>0.31</c:v>
                </c:pt>
                <c:pt idx="10">
                  <c:v>0.34</c:v>
                </c:pt>
                <c:pt idx="11">
                  <c:v>0.54</c:v>
                </c:pt>
                <c:pt idx="12">
                  <c:v>0.4</c:v>
                </c:pt>
                <c:pt idx="13">
                  <c:v>0.47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0.31</c:v>
                </c:pt>
                <c:pt idx="17">
                  <c:v>0.18</c:v>
                </c:pt>
                <c:pt idx="18">
                  <c:v>0.18</c:v>
                </c:pt>
                <c:pt idx="19">
                  <c:v>0.31</c:v>
                </c:pt>
                <c:pt idx="20">
                  <c:v>0.18</c:v>
                </c:pt>
                <c:pt idx="21">
                  <c:v>0.18</c:v>
                </c:pt>
                <c:pt idx="22">
                  <c:v>0.13</c:v>
                </c:pt>
                <c:pt idx="23">
                  <c:v>7.0000000000000007E-2</c:v>
                </c:pt>
                <c:pt idx="24">
                  <c:v>0.04</c:v>
                </c:pt>
                <c:pt idx="25">
                  <c:v>0.03</c:v>
                </c:pt>
                <c:pt idx="26">
                  <c:v>0.01</c:v>
                </c:pt>
                <c:pt idx="2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D-4912-BF16-ED0DA8A6E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501165568"/>
        <c:axId val="501161632"/>
      </c:barChart>
      <c:catAx>
        <c:axId val="50116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Pituus (cm)</a:t>
                </a:r>
              </a:p>
            </c:rich>
          </c:tx>
          <c:layout>
            <c:manualLayout>
              <c:xMode val="edge"/>
              <c:yMode val="edge"/>
              <c:x val="0.40361811023622041"/>
              <c:y val="0.88552930883639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1632"/>
        <c:crosses val="autoZero"/>
        <c:auto val="1"/>
        <c:lblAlgn val="ctr"/>
        <c:lblOffset val="100"/>
        <c:tickLblSkip val="2"/>
        <c:noMultiLvlLbl val="0"/>
      </c:catAx>
      <c:valAx>
        <c:axId val="5011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CPUEn</a:t>
                </a:r>
              </a:p>
            </c:rich>
          </c:tx>
          <c:layout>
            <c:manualLayout>
              <c:xMode val="edge"/>
              <c:yMode val="edge"/>
              <c:x val="9.7599221222061383E-3"/>
              <c:y val="4.62962962962962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4800962379703"/>
          <c:y val="0.16487970253718284"/>
          <c:w val="9.2981481363985333E-2"/>
          <c:h val="0.267995406824146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Kuha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449475065616795E-2"/>
          <c:y val="0.13293999708369786"/>
          <c:w val="0.82768438320209969"/>
          <c:h val="0.6546638092256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Pituusjakaumat!$B$11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Pituusjakaumat!$E$11:$AZ$11</c:f>
              <c:numCache>
                <c:formatCode>General</c:formatCode>
                <c:ptCount val="47"/>
                <c:pt idx="6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7.0000000000000007E-2</c:v>
                </c:pt>
                <c:pt idx="14">
                  <c:v>0.02</c:v>
                </c:pt>
                <c:pt idx="15">
                  <c:v>0.02</c:v>
                </c:pt>
                <c:pt idx="16">
                  <c:v>0.04</c:v>
                </c:pt>
                <c:pt idx="17">
                  <c:v>0.05</c:v>
                </c:pt>
                <c:pt idx="18">
                  <c:v>0.05</c:v>
                </c:pt>
                <c:pt idx="19">
                  <c:v>0.11</c:v>
                </c:pt>
                <c:pt idx="20">
                  <c:v>0.02</c:v>
                </c:pt>
                <c:pt idx="21">
                  <c:v>0.02</c:v>
                </c:pt>
                <c:pt idx="22">
                  <c:v>0.04</c:v>
                </c:pt>
                <c:pt idx="24">
                  <c:v>0.02</c:v>
                </c:pt>
                <c:pt idx="30">
                  <c:v>0.02</c:v>
                </c:pt>
                <c:pt idx="31">
                  <c:v>0.02</c:v>
                </c:pt>
                <c:pt idx="33">
                  <c:v>0.02</c:v>
                </c:pt>
                <c:pt idx="39">
                  <c:v>0.02</c:v>
                </c:pt>
                <c:pt idx="41">
                  <c:v>0.02</c:v>
                </c:pt>
                <c:pt idx="4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3-4389-9EF2-607ACE4D83F3}"/>
            </c:ext>
          </c:extLst>
        </c:ser>
        <c:ser>
          <c:idx val="1"/>
          <c:order val="1"/>
          <c:tx>
            <c:strRef>
              <c:f>Pituusjakaumat!$B$12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Pituusjakaumat!$E$12:$AZ$12</c:f>
              <c:numCache>
                <c:formatCode>General</c:formatCode>
                <c:ptCount val="47"/>
                <c:pt idx="7">
                  <c:v>0.01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2">
                  <c:v>0.01</c:v>
                </c:pt>
                <c:pt idx="13">
                  <c:v>0.01</c:v>
                </c:pt>
                <c:pt idx="15">
                  <c:v>0.01</c:v>
                </c:pt>
                <c:pt idx="16">
                  <c:v>0.03</c:v>
                </c:pt>
                <c:pt idx="18">
                  <c:v>0.01</c:v>
                </c:pt>
                <c:pt idx="19">
                  <c:v>0.01</c:v>
                </c:pt>
                <c:pt idx="21">
                  <c:v>0.01</c:v>
                </c:pt>
                <c:pt idx="22">
                  <c:v>0.04</c:v>
                </c:pt>
                <c:pt idx="23">
                  <c:v>0.01</c:v>
                </c:pt>
                <c:pt idx="25">
                  <c:v>0.01</c:v>
                </c:pt>
                <c:pt idx="26">
                  <c:v>0.03</c:v>
                </c:pt>
                <c:pt idx="27">
                  <c:v>0.01</c:v>
                </c:pt>
                <c:pt idx="28">
                  <c:v>0.01</c:v>
                </c:pt>
                <c:pt idx="29">
                  <c:v>0.03</c:v>
                </c:pt>
                <c:pt idx="30">
                  <c:v>0.01</c:v>
                </c:pt>
                <c:pt idx="32">
                  <c:v>0.01</c:v>
                </c:pt>
                <c:pt idx="34">
                  <c:v>0.01</c:v>
                </c:pt>
                <c:pt idx="36">
                  <c:v>0.01</c:v>
                </c:pt>
                <c:pt idx="42">
                  <c:v>0.01</c:v>
                </c:pt>
                <c:pt idx="4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3-4389-9EF2-607ACE4D83F3}"/>
            </c:ext>
          </c:extLst>
        </c:ser>
        <c:ser>
          <c:idx val="2"/>
          <c:order val="2"/>
          <c:tx>
            <c:strRef>
              <c:f>Pituusjakaumat!$B$13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Pituusjakaumat!$E$13:$AZ$13</c:f>
              <c:numCache>
                <c:formatCode>General</c:formatCode>
                <c:ptCount val="47"/>
                <c:pt idx="5">
                  <c:v>0.03</c:v>
                </c:pt>
                <c:pt idx="6">
                  <c:v>0.03</c:v>
                </c:pt>
                <c:pt idx="7">
                  <c:v>0.06</c:v>
                </c:pt>
                <c:pt idx="8">
                  <c:v>0.04</c:v>
                </c:pt>
                <c:pt idx="9">
                  <c:v>0.03</c:v>
                </c:pt>
                <c:pt idx="10">
                  <c:v>0.01</c:v>
                </c:pt>
                <c:pt idx="12">
                  <c:v>0.03</c:v>
                </c:pt>
                <c:pt idx="15">
                  <c:v>0.03</c:v>
                </c:pt>
                <c:pt idx="17">
                  <c:v>0.01</c:v>
                </c:pt>
                <c:pt idx="18">
                  <c:v>0.01</c:v>
                </c:pt>
                <c:pt idx="20">
                  <c:v>0.04</c:v>
                </c:pt>
                <c:pt idx="21">
                  <c:v>0.04</c:v>
                </c:pt>
                <c:pt idx="22">
                  <c:v>0.04</c:v>
                </c:pt>
                <c:pt idx="23">
                  <c:v>0.06</c:v>
                </c:pt>
                <c:pt idx="24">
                  <c:v>0.06</c:v>
                </c:pt>
                <c:pt idx="26">
                  <c:v>0.01</c:v>
                </c:pt>
                <c:pt idx="27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3-4389-9EF2-607ACE4D8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501165568"/>
        <c:axId val="501161632"/>
      </c:barChart>
      <c:catAx>
        <c:axId val="50116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Pituus (cm)</a:t>
                </a:r>
              </a:p>
            </c:rich>
          </c:tx>
          <c:layout>
            <c:manualLayout>
              <c:xMode val="edge"/>
              <c:yMode val="edge"/>
              <c:x val="0.40361811023622041"/>
              <c:y val="0.88552930883639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1632"/>
        <c:crosses val="autoZero"/>
        <c:auto val="1"/>
        <c:lblAlgn val="ctr"/>
        <c:lblOffset val="100"/>
        <c:tickLblSkip val="2"/>
        <c:noMultiLvlLbl val="0"/>
      </c:catAx>
      <c:valAx>
        <c:axId val="5011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CPUEn</a:t>
                </a:r>
              </a:p>
            </c:rich>
          </c:tx>
          <c:layout>
            <c:manualLayout>
              <c:xMode val="edge"/>
              <c:yMode val="edge"/>
              <c:x val="9.7599221222061383E-3"/>
              <c:y val="4.62962962962962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4800962379703"/>
          <c:y val="0.16487970253718284"/>
          <c:w val="8.9302758178096089E-2"/>
          <c:h val="0.267995406824146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Lahna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449475065616795E-2"/>
          <c:y val="0.13293999708369786"/>
          <c:w val="0.82768438320209969"/>
          <c:h val="0.6546638092256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Pituusjakaumat!$B$14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Pituusjakaumat!$E$14:$AZ$14</c:f>
              <c:numCache>
                <c:formatCode>General</c:formatCode>
                <c:ptCount val="47"/>
                <c:pt idx="9">
                  <c:v>0.02</c:v>
                </c:pt>
                <c:pt idx="10">
                  <c:v>0.02</c:v>
                </c:pt>
                <c:pt idx="12">
                  <c:v>0.02</c:v>
                </c:pt>
                <c:pt idx="13">
                  <c:v>0.04</c:v>
                </c:pt>
                <c:pt idx="14">
                  <c:v>0.02</c:v>
                </c:pt>
                <c:pt idx="19">
                  <c:v>0.02</c:v>
                </c:pt>
                <c:pt idx="2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F-4C61-8EF0-12D6E9E76721}"/>
            </c:ext>
          </c:extLst>
        </c:ser>
        <c:ser>
          <c:idx val="1"/>
          <c:order val="1"/>
          <c:tx>
            <c:strRef>
              <c:f>Pituusjakaumat!$B$15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Pituusjakaumat!$E$15:$AZ$15</c:f>
              <c:numCache>
                <c:formatCode>General</c:formatCode>
                <c:ptCount val="47"/>
                <c:pt idx="6">
                  <c:v>0.01</c:v>
                </c:pt>
                <c:pt idx="8">
                  <c:v>0.01</c:v>
                </c:pt>
                <c:pt idx="9">
                  <c:v>0.03</c:v>
                </c:pt>
                <c:pt idx="10">
                  <c:v>0.04</c:v>
                </c:pt>
                <c:pt idx="12">
                  <c:v>0.04</c:v>
                </c:pt>
                <c:pt idx="13">
                  <c:v>0.1</c:v>
                </c:pt>
                <c:pt idx="14">
                  <c:v>0.04</c:v>
                </c:pt>
                <c:pt idx="15">
                  <c:v>0.09</c:v>
                </c:pt>
                <c:pt idx="16">
                  <c:v>0.01</c:v>
                </c:pt>
                <c:pt idx="17">
                  <c:v>0.04</c:v>
                </c:pt>
                <c:pt idx="18">
                  <c:v>0.03</c:v>
                </c:pt>
                <c:pt idx="19">
                  <c:v>0.04</c:v>
                </c:pt>
                <c:pt idx="20">
                  <c:v>0.01</c:v>
                </c:pt>
                <c:pt idx="28">
                  <c:v>0.01</c:v>
                </c:pt>
                <c:pt idx="4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F-4C61-8EF0-12D6E9E76721}"/>
            </c:ext>
          </c:extLst>
        </c:ser>
        <c:ser>
          <c:idx val="2"/>
          <c:order val="2"/>
          <c:tx>
            <c:strRef>
              <c:f>Pituusjakaumat!$B$16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Pituusjakaumat!$E$1:$AZ$1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cat>
          <c:val>
            <c:numRef>
              <c:f>Pituusjakaumat!$E$16:$AZ$16</c:f>
              <c:numCache>
                <c:formatCode>General</c:formatCode>
                <c:ptCount val="47"/>
                <c:pt idx="13">
                  <c:v>0.01</c:v>
                </c:pt>
                <c:pt idx="15">
                  <c:v>0.01</c:v>
                </c:pt>
                <c:pt idx="16">
                  <c:v>0.04</c:v>
                </c:pt>
                <c:pt idx="18">
                  <c:v>0.03</c:v>
                </c:pt>
                <c:pt idx="19">
                  <c:v>0.04</c:v>
                </c:pt>
                <c:pt idx="20">
                  <c:v>0.01</c:v>
                </c:pt>
                <c:pt idx="22">
                  <c:v>0.01</c:v>
                </c:pt>
                <c:pt idx="2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F-4C61-8EF0-12D6E9E76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501165568"/>
        <c:axId val="501161632"/>
      </c:barChart>
      <c:catAx>
        <c:axId val="50116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Pituus (cm)</a:t>
                </a:r>
              </a:p>
            </c:rich>
          </c:tx>
          <c:layout>
            <c:manualLayout>
              <c:xMode val="edge"/>
              <c:yMode val="edge"/>
              <c:x val="0.40361811023622041"/>
              <c:y val="0.88552930883639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1632"/>
        <c:crosses val="autoZero"/>
        <c:auto val="1"/>
        <c:lblAlgn val="ctr"/>
        <c:lblOffset val="100"/>
        <c:tickLblSkip val="2"/>
        <c:noMultiLvlLbl val="0"/>
      </c:catAx>
      <c:valAx>
        <c:axId val="5011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/>
                  <a:t>CPUEn</a:t>
                </a:r>
              </a:p>
            </c:rich>
          </c:tx>
          <c:layout>
            <c:manualLayout>
              <c:xMode val="edge"/>
              <c:yMode val="edge"/>
              <c:x val="9.7599221222061383E-3"/>
              <c:y val="4.629629629629629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11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4800962379703"/>
          <c:y val="0.16487970253718284"/>
          <c:w val="9.2981481363985333E-2"/>
          <c:h val="0.267995406824146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C1784-11A9-4AD2-AACA-23C63BE0D3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7DEBF5E-2025-43C5-9363-40A2516AC321}">
      <dgm:prSet phldrT="[Teksti]"/>
      <dgm:spPr>
        <a:xfrm>
          <a:off x="0" y="757309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Analysoidaan meneillään olevan kauden suunnitelmien toteutuminen</a:t>
          </a:r>
        </a:p>
      </dgm:t>
    </dgm:pt>
    <dgm:pt modelId="{88BCE0B0-8648-4C78-BC91-D921146E0D55}" type="parTrans" cxnId="{197D1C5B-4D43-4146-96AA-F31035DCA474}">
      <dgm:prSet/>
      <dgm:spPr/>
      <dgm:t>
        <a:bodyPr/>
        <a:lstStyle/>
        <a:p>
          <a:endParaRPr lang="fi-FI"/>
        </a:p>
      </dgm:t>
    </dgm:pt>
    <dgm:pt modelId="{5D28BD83-8A64-448F-89BF-F85E44BF3CBE}" type="sibTrans" cxnId="{197D1C5B-4D43-4146-96AA-F31035DCA474}">
      <dgm:prSet/>
      <dgm:spPr/>
      <dgm:t>
        <a:bodyPr/>
        <a:lstStyle/>
        <a:p>
          <a:endParaRPr lang="fi-FI"/>
        </a:p>
      </dgm:t>
    </dgm:pt>
    <dgm:pt modelId="{259F5E95-91D9-402E-94EF-022741E33D2F}">
      <dgm:prSet phldrT="[Teksti]"/>
      <dgm:spPr>
        <a:xfrm>
          <a:off x="0" y="1514170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Määritetään vesien tilan parantamistarpeet ja erityistarpeet</a:t>
          </a:r>
        </a:p>
      </dgm:t>
    </dgm:pt>
    <dgm:pt modelId="{2DE37814-61F0-4C35-A32E-068FB48A70A3}" type="parTrans" cxnId="{A23F2AFE-934A-4C48-95A1-8233ECFEF519}">
      <dgm:prSet/>
      <dgm:spPr/>
      <dgm:t>
        <a:bodyPr/>
        <a:lstStyle/>
        <a:p>
          <a:endParaRPr lang="fi-FI"/>
        </a:p>
      </dgm:t>
    </dgm:pt>
    <dgm:pt modelId="{D8FBB372-8161-4F9B-86B0-7D1B22A4535D}" type="sibTrans" cxnId="{A23F2AFE-934A-4C48-95A1-8233ECFEF519}">
      <dgm:prSet/>
      <dgm:spPr/>
      <dgm:t>
        <a:bodyPr/>
        <a:lstStyle/>
        <a:p>
          <a:endParaRPr lang="fi-FI"/>
        </a:p>
      </dgm:t>
    </dgm:pt>
    <dgm:pt modelId="{D82B06D2-BBAF-4A4E-B423-168733BD0D3C}">
      <dgm:prSet/>
      <dgm:spPr>
        <a:xfrm>
          <a:off x="0" y="449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Tarkistetaan vesien nykytila sekä kuormitus ja muut paineet</a:t>
          </a:r>
        </a:p>
      </dgm:t>
    </dgm:pt>
    <dgm:pt modelId="{42B3DD0D-97FD-40D0-BCD6-65C3C794BCE2}" type="parTrans" cxnId="{A85EFFDF-9E9C-4A83-AC0B-83DF562A6621}">
      <dgm:prSet/>
      <dgm:spPr/>
      <dgm:t>
        <a:bodyPr/>
        <a:lstStyle/>
        <a:p>
          <a:endParaRPr lang="fi-FI"/>
        </a:p>
      </dgm:t>
    </dgm:pt>
    <dgm:pt modelId="{D501E30D-6237-4950-8494-550DD001EB45}" type="sibTrans" cxnId="{A85EFFDF-9E9C-4A83-AC0B-83DF562A6621}">
      <dgm:prSet/>
      <dgm:spPr/>
      <dgm:t>
        <a:bodyPr/>
        <a:lstStyle/>
        <a:p>
          <a:endParaRPr lang="fi-FI"/>
        </a:p>
      </dgm:t>
    </dgm:pt>
    <dgm:pt modelId="{3CD29CC6-D286-4A46-9E9C-5D09EDE1CE79}">
      <dgm:prSet phldrT="[Teksti]"/>
      <dgm:spPr>
        <a:xfrm>
          <a:off x="0" y="2271030"/>
          <a:ext cx="2139696" cy="720819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Tarkistetaan tarvittavat  toimenpiteet vesienhoidon tavoitteiden saavuttamiseksi </a:t>
          </a:r>
        </a:p>
      </dgm:t>
    </dgm:pt>
    <dgm:pt modelId="{2C0E3935-F188-4CEC-9C7E-B17C59E14F05}" type="parTrans" cxnId="{58B60473-7A13-4CD4-803C-04B6FEE74D0D}">
      <dgm:prSet/>
      <dgm:spPr/>
      <dgm:t>
        <a:bodyPr/>
        <a:lstStyle/>
        <a:p>
          <a:endParaRPr lang="fi-FI"/>
        </a:p>
      </dgm:t>
    </dgm:pt>
    <dgm:pt modelId="{4DA86EB5-EC76-49A4-A15A-C64A73654ADD}" type="sibTrans" cxnId="{58B60473-7A13-4CD4-803C-04B6FEE74D0D}">
      <dgm:prSet/>
      <dgm:spPr/>
      <dgm:t>
        <a:bodyPr/>
        <a:lstStyle/>
        <a:p>
          <a:endParaRPr lang="fi-FI"/>
        </a:p>
      </dgm:t>
    </dgm:pt>
    <dgm:pt modelId="{BB315FC1-5254-4ADF-A4D1-3ACF04768D4D}">
      <dgm:prSet phldrT="[Teksti]"/>
      <dgm:spPr>
        <a:xfrm>
          <a:off x="0" y="3027890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Asetetaan vesienhoidon ympäristötavoitteet ja poikkeamat</a:t>
          </a:r>
        </a:p>
      </dgm:t>
    </dgm:pt>
    <dgm:pt modelId="{60A0EE48-BDC8-406E-A6DE-B48EF39BE7ED}" type="parTrans" cxnId="{35792B2F-9C82-4EDA-8679-D9812936333E}">
      <dgm:prSet/>
      <dgm:spPr/>
      <dgm:t>
        <a:bodyPr/>
        <a:lstStyle/>
        <a:p>
          <a:endParaRPr lang="fi-FI"/>
        </a:p>
      </dgm:t>
    </dgm:pt>
    <dgm:pt modelId="{252766B8-34C0-4ED4-BBED-D01E84A42969}" type="sibTrans" cxnId="{35792B2F-9C82-4EDA-8679-D9812936333E}">
      <dgm:prSet/>
      <dgm:spPr/>
      <dgm:t>
        <a:bodyPr/>
        <a:lstStyle/>
        <a:p>
          <a:endParaRPr lang="fi-FI"/>
        </a:p>
      </dgm:t>
    </dgm:pt>
    <dgm:pt modelId="{1ED353D5-157B-48BC-86D7-BF33403A29AA}">
      <dgm:prSet phldrT="[Teksti]"/>
      <dgm:spPr>
        <a:xfrm>
          <a:off x="0" y="3784750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Kootaan yhteenveto toimenpiteistä ja ympäristötavoitteista</a:t>
          </a:r>
        </a:p>
      </dgm:t>
    </dgm:pt>
    <dgm:pt modelId="{E0536A8D-F50C-48EE-9DDD-D7D85A4488D5}" type="parTrans" cxnId="{4A459BC5-124B-4E70-8E1A-2462FB2D1D79}">
      <dgm:prSet/>
      <dgm:spPr/>
      <dgm:t>
        <a:bodyPr/>
        <a:lstStyle/>
        <a:p>
          <a:endParaRPr lang="fi-FI"/>
        </a:p>
      </dgm:t>
    </dgm:pt>
    <dgm:pt modelId="{C778351C-9234-42FF-973E-8A29514F6070}" type="sibTrans" cxnId="{4A459BC5-124B-4E70-8E1A-2462FB2D1D79}">
      <dgm:prSet/>
      <dgm:spPr/>
      <dgm:t>
        <a:bodyPr/>
        <a:lstStyle/>
        <a:p>
          <a:endParaRPr lang="fi-FI"/>
        </a:p>
      </dgm:t>
    </dgm:pt>
    <dgm:pt modelId="{3F11BEBB-F727-4D4E-9C0B-660FE6AD6224}">
      <dgm:prSet phldrT="[Teksti]"/>
      <dgm:spPr>
        <a:xfrm>
          <a:off x="0" y="4541611"/>
          <a:ext cx="2139696" cy="720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Arvioidaan toimenpideohjelman ympäristövaikutukset</a:t>
          </a:r>
        </a:p>
      </dgm:t>
    </dgm:pt>
    <dgm:pt modelId="{9870AAF0-1CD1-4F84-ABF9-0DD3789D469D}" type="parTrans" cxnId="{5FEEC321-DA37-4DBD-B057-EECE0D296994}">
      <dgm:prSet/>
      <dgm:spPr/>
      <dgm:t>
        <a:bodyPr/>
        <a:lstStyle/>
        <a:p>
          <a:endParaRPr lang="fi-FI"/>
        </a:p>
      </dgm:t>
    </dgm:pt>
    <dgm:pt modelId="{51A63C57-C08D-4B38-BCF6-7E9D6B257F11}" type="sibTrans" cxnId="{5FEEC321-DA37-4DBD-B057-EECE0D296994}">
      <dgm:prSet/>
      <dgm:spPr/>
      <dgm:t>
        <a:bodyPr/>
        <a:lstStyle/>
        <a:p>
          <a:endParaRPr lang="fi-FI"/>
        </a:p>
      </dgm:t>
    </dgm:pt>
    <dgm:pt modelId="{67C26835-5990-412E-BA4A-A8E55685652D}" type="pres">
      <dgm:prSet presAssocID="{D2DC1784-11A9-4AD2-AACA-23C63BE0D3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FD9D4E8-67B6-4E4C-B17D-BDFE4B88501D}" type="pres">
      <dgm:prSet presAssocID="{D82B06D2-BBAF-4A4E-B423-168733BD0D3C}" presName="linNode" presStyleCnt="0"/>
      <dgm:spPr/>
    </dgm:pt>
    <dgm:pt modelId="{3101A7CC-44FB-4A5A-B4A3-98B502D8F86F}" type="pres">
      <dgm:prSet presAssocID="{D82B06D2-BBAF-4A4E-B423-168733BD0D3C}" presName="parentText" presStyleLbl="node1" presStyleIdx="0" presStyleCnt="7" custScaleX="277778" custLinFactNeighborY="-6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BC60E5-3022-47D7-8940-DEFC211DE67C}" type="pres">
      <dgm:prSet presAssocID="{D501E30D-6237-4950-8494-550DD001EB45}" presName="sp" presStyleCnt="0"/>
      <dgm:spPr/>
    </dgm:pt>
    <dgm:pt modelId="{C402C4DA-3CC4-4B32-A0B6-D54D34FDC0FD}" type="pres">
      <dgm:prSet presAssocID="{F7DEBF5E-2025-43C5-9363-40A2516AC321}" presName="linNode" presStyleCnt="0"/>
      <dgm:spPr/>
    </dgm:pt>
    <dgm:pt modelId="{AABC31AA-330A-4E02-8DA4-134CC390E000}" type="pres">
      <dgm:prSet presAssocID="{F7DEBF5E-2025-43C5-9363-40A2516AC321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EFFC13-34AF-4B4B-8172-8754CF86640F}" type="pres">
      <dgm:prSet presAssocID="{5D28BD83-8A64-448F-89BF-F85E44BF3CBE}" presName="sp" presStyleCnt="0"/>
      <dgm:spPr/>
    </dgm:pt>
    <dgm:pt modelId="{758EEA82-3C72-4F06-BF30-5D252695518A}" type="pres">
      <dgm:prSet presAssocID="{259F5E95-91D9-402E-94EF-022741E33D2F}" presName="linNode" presStyleCnt="0"/>
      <dgm:spPr/>
    </dgm:pt>
    <dgm:pt modelId="{01F27A6D-2AFF-494F-8C17-87AB719D97F1}" type="pres">
      <dgm:prSet presAssocID="{259F5E95-91D9-402E-94EF-022741E33D2F}" presName="parentText" presStyleLbl="node1" presStyleIdx="2" presStyleCnt="7" custScaleX="277778" custLinFactNeighborX="-5008" custLinFactNeighborY="113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900C42-000A-45A7-ADAF-334BBE33010B}" type="pres">
      <dgm:prSet presAssocID="{D8FBB372-8161-4F9B-86B0-7D1B22A4535D}" presName="sp" presStyleCnt="0"/>
      <dgm:spPr/>
    </dgm:pt>
    <dgm:pt modelId="{E4B44299-8491-4C29-A805-751977EAB174}" type="pres">
      <dgm:prSet presAssocID="{3CD29CC6-D286-4A46-9E9C-5D09EDE1CE79}" presName="linNode" presStyleCnt="0"/>
      <dgm:spPr/>
    </dgm:pt>
    <dgm:pt modelId="{BD672F4B-C3DC-4EC3-9232-7AA685EBCEB8}" type="pres">
      <dgm:prSet presAssocID="{3CD29CC6-D286-4A46-9E9C-5D09EDE1CE79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5F9DB9C-BDFE-4FCA-AEF1-D32FAF843803}" type="pres">
      <dgm:prSet presAssocID="{4DA86EB5-EC76-49A4-A15A-C64A73654ADD}" presName="sp" presStyleCnt="0"/>
      <dgm:spPr/>
    </dgm:pt>
    <dgm:pt modelId="{6FEB904D-B204-42AD-B876-BD1B4F76AC02}" type="pres">
      <dgm:prSet presAssocID="{BB315FC1-5254-4ADF-A4D1-3ACF04768D4D}" presName="linNode" presStyleCnt="0"/>
      <dgm:spPr/>
    </dgm:pt>
    <dgm:pt modelId="{DD8F70A6-5404-4E0C-AA7E-4DD11D5EF698}" type="pres">
      <dgm:prSet presAssocID="{BB315FC1-5254-4ADF-A4D1-3ACF04768D4D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274DBF-7379-4811-8A6C-CED0AE418184}" type="pres">
      <dgm:prSet presAssocID="{252766B8-34C0-4ED4-BBED-D01E84A42969}" presName="sp" presStyleCnt="0"/>
      <dgm:spPr/>
    </dgm:pt>
    <dgm:pt modelId="{5A5B037E-D27B-41C8-9E81-A03F0058D140}" type="pres">
      <dgm:prSet presAssocID="{1ED353D5-157B-48BC-86D7-BF33403A29AA}" presName="linNode" presStyleCnt="0"/>
      <dgm:spPr/>
    </dgm:pt>
    <dgm:pt modelId="{5C71965B-2321-448F-B54C-EA7435FDAC5A}" type="pres">
      <dgm:prSet presAssocID="{1ED353D5-157B-48BC-86D7-BF33403A29AA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0D745A-EEEE-4AF7-B0EE-E128CED0E019}" type="pres">
      <dgm:prSet presAssocID="{C778351C-9234-42FF-973E-8A29514F6070}" presName="sp" presStyleCnt="0"/>
      <dgm:spPr/>
    </dgm:pt>
    <dgm:pt modelId="{65934842-2BAD-4C50-BD47-15E698F7911A}" type="pres">
      <dgm:prSet presAssocID="{3F11BEBB-F727-4D4E-9C0B-660FE6AD6224}" presName="linNode" presStyleCnt="0"/>
      <dgm:spPr/>
    </dgm:pt>
    <dgm:pt modelId="{955B6A9F-CE2C-422E-9728-BA5C46A23CC1}" type="pres">
      <dgm:prSet presAssocID="{3F11BEBB-F727-4D4E-9C0B-660FE6AD6224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A459BC5-124B-4E70-8E1A-2462FB2D1D79}" srcId="{D2DC1784-11A9-4AD2-AACA-23C63BE0D3BB}" destId="{1ED353D5-157B-48BC-86D7-BF33403A29AA}" srcOrd="5" destOrd="0" parTransId="{E0536A8D-F50C-48EE-9DDD-D7D85A4488D5}" sibTransId="{C778351C-9234-42FF-973E-8A29514F6070}"/>
    <dgm:cxn modelId="{58B60473-7A13-4CD4-803C-04B6FEE74D0D}" srcId="{D2DC1784-11A9-4AD2-AACA-23C63BE0D3BB}" destId="{3CD29CC6-D286-4A46-9E9C-5D09EDE1CE79}" srcOrd="3" destOrd="0" parTransId="{2C0E3935-F188-4CEC-9C7E-B17C59E14F05}" sibTransId="{4DA86EB5-EC76-49A4-A15A-C64A73654ADD}"/>
    <dgm:cxn modelId="{3C8C2B0A-30FC-446D-8662-A6A609E871CF}" type="presOf" srcId="{BB315FC1-5254-4ADF-A4D1-3ACF04768D4D}" destId="{DD8F70A6-5404-4E0C-AA7E-4DD11D5EF698}" srcOrd="0" destOrd="0" presId="urn:microsoft.com/office/officeart/2005/8/layout/vList5"/>
    <dgm:cxn modelId="{5FEEC321-DA37-4DBD-B057-EECE0D296994}" srcId="{D2DC1784-11A9-4AD2-AACA-23C63BE0D3BB}" destId="{3F11BEBB-F727-4D4E-9C0B-660FE6AD6224}" srcOrd="6" destOrd="0" parTransId="{9870AAF0-1CD1-4F84-ABF9-0DD3789D469D}" sibTransId="{51A63C57-C08D-4B38-BCF6-7E9D6B257F11}"/>
    <dgm:cxn modelId="{E1999A7F-304B-4704-8534-055D97AFF829}" type="presOf" srcId="{3F11BEBB-F727-4D4E-9C0B-660FE6AD6224}" destId="{955B6A9F-CE2C-422E-9728-BA5C46A23CC1}" srcOrd="0" destOrd="0" presId="urn:microsoft.com/office/officeart/2005/8/layout/vList5"/>
    <dgm:cxn modelId="{E39AF71B-86DA-4BCB-8764-63F6609A7D71}" type="presOf" srcId="{259F5E95-91D9-402E-94EF-022741E33D2F}" destId="{01F27A6D-2AFF-494F-8C17-87AB719D97F1}" srcOrd="0" destOrd="0" presId="urn:microsoft.com/office/officeart/2005/8/layout/vList5"/>
    <dgm:cxn modelId="{EE8442E9-CD5A-4EE2-B1B8-ADDCF17A026C}" type="presOf" srcId="{D2DC1784-11A9-4AD2-AACA-23C63BE0D3BB}" destId="{67C26835-5990-412E-BA4A-A8E55685652D}" srcOrd="0" destOrd="0" presId="urn:microsoft.com/office/officeart/2005/8/layout/vList5"/>
    <dgm:cxn modelId="{35792B2F-9C82-4EDA-8679-D9812936333E}" srcId="{D2DC1784-11A9-4AD2-AACA-23C63BE0D3BB}" destId="{BB315FC1-5254-4ADF-A4D1-3ACF04768D4D}" srcOrd="4" destOrd="0" parTransId="{60A0EE48-BDC8-406E-A6DE-B48EF39BE7ED}" sibTransId="{252766B8-34C0-4ED4-BBED-D01E84A42969}"/>
    <dgm:cxn modelId="{35DA75C3-A318-4610-9D61-98F52D434900}" type="presOf" srcId="{3CD29CC6-D286-4A46-9E9C-5D09EDE1CE79}" destId="{BD672F4B-C3DC-4EC3-9232-7AA685EBCEB8}" srcOrd="0" destOrd="0" presId="urn:microsoft.com/office/officeart/2005/8/layout/vList5"/>
    <dgm:cxn modelId="{FB2B5B6B-40E6-4EFD-BD5C-AA2B5FC4C20A}" type="presOf" srcId="{D82B06D2-BBAF-4A4E-B423-168733BD0D3C}" destId="{3101A7CC-44FB-4A5A-B4A3-98B502D8F86F}" srcOrd="0" destOrd="0" presId="urn:microsoft.com/office/officeart/2005/8/layout/vList5"/>
    <dgm:cxn modelId="{97332951-ACED-4E3D-9D84-FA0F34E9F0FD}" type="presOf" srcId="{F7DEBF5E-2025-43C5-9363-40A2516AC321}" destId="{AABC31AA-330A-4E02-8DA4-134CC390E000}" srcOrd="0" destOrd="0" presId="urn:microsoft.com/office/officeart/2005/8/layout/vList5"/>
    <dgm:cxn modelId="{A23F2AFE-934A-4C48-95A1-8233ECFEF519}" srcId="{D2DC1784-11A9-4AD2-AACA-23C63BE0D3BB}" destId="{259F5E95-91D9-402E-94EF-022741E33D2F}" srcOrd="2" destOrd="0" parTransId="{2DE37814-61F0-4C35-A32E-068FB48A70A3}" sibTransId="{D8FBB372-8161-4F9B-86B0-7D1B22A4535D}"/>
    <dgm:cxn modelId="{197D1C5B-4D43-4146-96AA-F31035DCA474}" srcId="{D2DC1784-11A9-4AD2-AACA-23C63BE0D3BB}" destId="{F7DEBF5E-2025-43C5-9363-40A2516AC321}" srcOrd="1" destOrd="0" parTransId="{88BCE0B0-8648-4C78-BC91-D921146E0D55}" sibTransId="{5D28BD83-8A64-448F-89BF-F85E44BF3CBE}"/>
    <dgm:cxn modelId="{A46CF925-D465-4262-8883-1DBEA021D31D}" type="presOf" srcId="{1ED353D5-157B-48BC-86D7-BF33403A29AA}" destId="{5C71965B-2321-448F-B54C-EA7435FDAC5A}" srcOrd="0" destOrd="0" presId="urn:microsoft.com/office/officeart/2005/8/layout/vList5"/>
    <dgm:cxn modelId="{A85EFFDF-9E9C-4A83-AC0B-83DF562A6621}" srcId="{D2DC1784-11A9-4AD2-AACA-23C63BE0D3BB}" destId="{D82B06D2-BBAF-4A4E-B423-168733BD0D3C}" srcOrd="0" destOrd="0" parTransId="{42B3DD0D-97FD-40D0-BCD6-65C3C794BCE2}" sibTransId="{D501E30D-6237-4950-8494-550DD001EB45}"/>
    <dgm:cxn modelId="{19328172-3946-432D-AA34-9699780AA76D}" type="presParOf" srcId="{67C26835-5990-412E-BA4A-A8E55685652D}" destId="{3FD9D4E8-67B6-4E4C-B17D-BDFE4B88501D}" srcOrd="0" destOrd="0" presId="urn:microsoft.com/office/officeart/2005/8/layout/vList5"/>
    <dgm:cxn modelId="{FC160FEA-A319-4FDB-80B9-BEE017C392A2}" type="presParOf" srcId="{3FD9D4E8-67B6-4E4C-B17D-BDFE4B88501D}" destId="{3101A7CC-44FB-4A5A-B4A3-98B502D8F86F}" srcOrd="0" destOrd="0" presId="urn:microsoft.com/office/officeart/2005/8/layout/vList5"/>
    <dgm:cxn modelId="{24657833-7146-4F5E-AD94-05B95383728B}" type="presParOf" srcId="{67C26835-5990-412E-BA4A-A8E55685652D}" destId="{BEBC60E5-3022-47D7-8940-DEFC211DE67C}" srcOrd="1" destOrd="0" presId="urn:microsoft.com/office/officeart/2005/8/layout/vList5"/>
    <dgm:cxn modelId="{69ED3A22-47BB-466F-8B4E-C881A52EA522}" type="presParOf" srcId="{67C26835-5990-412E-BA4A-A8E55685652D}" destId="{C402C4DA-3CC4-4B32-A0B6-D54D34FDC0FD}" srcOrd="2" destOrd="0" presId="urn:microsoft.com/office/officeart/2005/8/layout/vList5"/>
    <dgm:cxn modelId="{E4BC27E6-0E7E-4FFF-8A6E-6D3A0F1D5B85}" type="presParOf" srcId="{C402C4DA-3CC4-4B32-A0B6-D54D34FDC0FD}" destId="{AABC31AA-330A-4E02-8DA4-134CC390E000}" srcOrd="0" destOrd="0" presId="urn:microsoft.com/office/officeart/2005/8/layout/vList5"/>
    <dgm:cxn modelId="{480C2BC8-200B-4A4A-BA19-2BCD677DF755}" type="presParOf" srcId="{67C26835-5990-412E-BA4A-A8E55685652D}" destId="{DAEFFC13-34AF-4B4B-8172-8754CF86640F}" srcOrd="3" destOrd="0" presId="urn:microsoft.com/office/officeart/2005/8/layout/vList5"/>
    <dgm:cxn modelId="{8E4EEB34-5776-45FD-B737-9B476437E45F}" type="presParOf" srcId="{67C26835-5990-412E-BA4A-A8E55685652D}" destId="{758EEA82-3C72-4F06-BF30-5D252695518A}" srcOrd="4" destOrd="0" presId="urn:microsoft.com/office/officeart/2005/8/layout/vList5"/>
    <dgm:cxn modelId="{3F6AA823-4648-4104-9379-4D2181E6FDE0}" type="presParOf" srcId="{758EEA82-3C72-4F06-BF30-5D252695518A}" destId="{01F27A6D-2AFF-494F-8C17-87AB719D97F1}" srcOrd="0" destOrd="0" presId="urn:microsoft.com/office/officeart/2005/8/layout/vList5"/>
    <dgm:cxn modelId="{A9F2F187-737C-428D-8FAB-07853F0AB8C1}" type="presParOf" srcId="{67C26835-5990-412E-BA4A-A8E55685652D}" destId="{85900C42-000A-45A7-ADAF-334BBE33010B}" srcOrd="5" destOrd="0" presId="urn:microsoft.com/office/officeart/2005/8/layout/vList5"/>
    <dgm:cxn modelId="{5A52FF49-A0E6-4849-806B-63F5E2CB906B}" type="presParOf" srcId="{67C26835-5990-412E-BA4A-A8E55685652D}" destId="{E4B44299-8491-4C29-A805-751977EAB174}" srcOrd="6" destOrd="0" presId="urn:microsoft.com/office/officeart/2005/8/layout/vList5"/>
    <dgm:cxn modelId="{D014F706-8090-4964-874B-B9CC7D5EBC1D}" type="presParOf" srcId="{E4B44299-8491-4C29-A805-751977EAB174}" destId="{BD672F4B-C3DC-4EC3-9232-7AA685EBCEB8}" srcOrd="0" destOrd="0" presId="urn:microsoft.com/office/officeart/2005/8/layout/vList5"/>
    <dgm:cxn modelId="{7968855E-DC3C-451B-9552-AFA5755CE142}" type="presParOf" srcId="{67C26835-5990-412E-BA4A-A8E55685652D}" destId="{45F9DB9C-BDFE-4FCA-AEF1-D32FAF843803}" srcOrd="7" destOrd="0" presId="urn:microsoft.com/office/officeart/2005/8/layout/vList5"/>
    <dgm:cxn modelId="{DD474576-0FE5-4729-9B94-7074AB26902A}" type="presParOf" srcId="{67C26835-5990-412E-BA4A-A8E55685652D}" destId="{6FEB904D-B204-42AD-B876-BD1B4F76AC02}" srcOrd="8" destOrd="0" presId="urn:microsoft.com/office/officeart/2005/8/layout/vList5"/>
    <dgm:cxn modelId="{460F87F2-2531-4AD8-BE7B-B08EEAEA643F}" type="presParOf" srcId="{6FEB904D-B204-42AD-B876-BD1B4F76AC02}" destId="{DD8F70A6-5404-4E0C-AA7E-4DD11D5EF698}" srcOrd="0" destOrd="0" presId="urn:microsoft.com/office/officeart/2005/8/layout/vList5"/>
    <dgm:cxn modelId="{DD2AC636-4AFE-4A73-B8FC-73DC26CE4A36}" type="presParOf" srcId="{67C26835-5990-412E-BA4A-A8E55685652D}" destId="{EB274DBF-7379-4811-8A6C-CED0AE418184}" srcOrd="9" destOrd="0" presId="urn:microsoft.com/office/officeart/2005/8/layout/vList5"/>
    <dgm:cxn modelId="{E03F782B-57B0-4133-892A-E77E1735AC1C}" type="presParOf" srcId="{67C26835-5990-412E-BA4A-A8E55685652D}" destId="{5A5B037E-D27B-41C8-9E81-A03F0058D140}" srcOrd="10" destOrd="0" presId="urn:microsoft.com/office/officeart/2005/8/layout/vList5"/>
    <dgm:cxn modelId="{6CF1B738-9091-482D-B5D7-857F5C846CA9}" type="presParOf" srcId="{5A5B037E-D27B-41C8-9E81-A03F0058D140}" destId="{5C71965B-2321-448F-B54C-EA7435FDAC5A}" srcOrd="0" destOrd="0" presId="urn:microsoft.com/office/officeart/2005/8/layout/vList5"/>
    <dgm:cxn modelId="{1424DD48-7162-4FF9-B4C3-1A299EAD5B7E}" type="presParOf" srcId="{67C26835-5990-412E-BA4A-A8E55685652D}" destId="{080D745A-EEEE-4AF7-B0EE-E128CED0E019}" srcOrd="11" destOrd="0" presId="urn:microsoft.com/office/officeart/2005/8/layout/vList5"/>
    <dgm:cxn modelId="{2F47F222-D371-4DBB-9C78-4C7434663D0A}" type="presParOf" srcId="{67C26835-5990-412E-BA4A-A8E55685652D}" destId="{65934842-2BAD-4C50-BD47-15E698F7911A}" srcOrd="12" destOrd="0" presId="urn:microsoft.com/office/officeart/2005/8/layout/vList5"/>
    <dgm:cxn modelId="{3852AD9C-32D3-43D3-A70E-C8999260AC45}" type="presParOf" srcId="{65934842-2BAD-4C50-BD47-15E698F7911A}" destId="{955B6A9F-CE2C-422E-9728-BA5C46A23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1A7CC-44FB-4A5A-B4A3-98B502D8F86F}">
      <dsp:nvSpPr>
        <dsp:cNvPr id="0" name=""/>
        <dsp:cNvSpPr/>
      </dsp:nvSpPr>
      <dsp:spPr>
        <a:xfrm>
          <a:off x="3861" y="2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Tarkistetaan vesien nykytila sekä kuormitus ja muut paineet</a:t>
          </a:r>
        </a:p>
      </dsp:txBody>
      <dsp:txXfrm>
        <a:off x="40261" y="36402"/>
        <a:ext cx="7834443" cy="672851"/>
      </dsp:txXfrm>
    </dsp:sp>
    <dsp:sp modelId="{AABC31AA-330A-4E02-8DA4-134CC390E000}">
      <dsp:nvSpPr>
        <dsp:cNvPr id="0" name=""/>
        <dsp:cNvSpPr/>
      </dsp:nvSpPr>
      <dsp:spPr>
        <a:xfrm>
          <a:off x="3861" y="783398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Analysoidaan meneillään olevan kauden suunnitelmien toteutuminen</a:t>
          </a:r>
        </a:p>
      </dsp:txBody>
      <dsp:txXfrm>
        <a:off x="40261" y="819798"/>
        <a:ext cx="7834443" cy="672851"/>
      </dsp:txXfrm>
    </dsp:sp>
    <dsp:sp modelId="{01F27A6D-2AFF-494F-8C17-87AB719D97F1}">
      <dsp:nvSpPr>
        <dsp:cNvPr id="0" name=""/>
        <dsp:cNvSpPr/>
      </dsp:nvSpPr>
      <dsp:spPr>
        <a:xfrm>
          <a:off x="0" y="1574788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Määritetään vesien tilan parantamistarpeet ja erityistarpeet</a:t>
          </a:r>
        </a:p>
      </dsp:txBody>
      <dsp:txXfrm>
        <a:off x="36400" y="1611188"/>
        <a:ext cx="7834443" cy="672851"/>
      </dsp:txXfrm>
    </dsp:sp>
    <dsp:sp modelId="{BD672F4B-C3DC-4EC3-9232-7AA685EBCEB8}">
      <dsp:nvSpPr>
        <dsp:cNvPr id="0" name=""/>
        <dsp:cNvSpPr/>
      </dsp:nvSpPr>
      <dsp:spPr>
        <a:xfrm>
          <a:off x="3861" y="2349265"/>
          <a:ext cx="7907243" cy="745651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Tarkistetaan tarvittavat  toimenpiteet vesienhoidon tavoitteiden saavuttamiseksi </a:t>
          </a:r>
        </a:p>
      </dsp:txBody>
      <dsp:txXfrm>
        <a:off x="40261" y="2385665"/>
        <a:ext cx="7834443" cy="672851"/>
      </dsp:txXfrm>
    </dsp:sp>
    <dsp:sp modelId="{DD8F70A6-5404-4E0C-AA7E-4DD11D5EF698}">
      <dsp:nvSpPr>
        <dsp:cNvPr id="0" name=""/>
        <dsp:cNvSpPr/>
      </dsp:nvSpPr>
      <dsp:spPr>
        <a:xfrm>
          <a:off x="3861" y="3132199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Asetetaan vesienhoidon ympäristötavoitteet ja poikkeamat</a:t>
          </a:r>
        </a:p>
      </dsp:txBody>
      <dsp:txXfrm>
        <a:off x="40261" y="3168599"/>
        <a:ext cx="7834443" cy="672851"/>
      </dsp:txXfrm>
    </dsp:sp>
    <dsp:sp modelId="{5C71965B-2321-448F-B54C-EA7435FDAC5A}">
      <dsp:nvSpPr>
        <dsp:cNvPr id="0" name=""/>
        <dsp:cNvSpPr/>
      </dsp:nvSpPr>
      <dsp:spPr>
        <a:xfrm>
          <a:off x="3861" y="3915133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Kootaan yhteenveto toimenpiteistä ja ympäristötavoitteista</a:t>
          </a:r>
        </a:p>
      </dsp:txBody>
      <dsp:txXfrm>
        <a:off x="40261" y="3951533"/>
        <a:ext cx="7834443" cy="672851"/>
      </dsp:txXfrm>
    </dsp:sp>
    <dsp:sp modelId="{955B6A9F-CE2C-422E-9728-BA5C46A23CC1}">
      <dsp:nvSpPr>
        <dsp:cNvPr id="0" name=""/>
        <dsp:cNvSpPr/>
      </dsp:nvSpPr>
      <dsp:spPr>
        <a:xfrm>
          <a:off x="3861" y="4698066"/>
          <a:ext cx="7907243" cy="7456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Arvioidaan toimenpideohjelman ympäristövaikutukset</a:t>
          </a:r>
        </a:p>
      </dsp:txBody>
      <dsp:txXfrm>
        <a:off x="40261" y="4734466"/>
        <a:ext cx="7834443" cy="67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80F9-D3C2-48B1-AACE-59BC659BBB3D}" type="datetimeFigureOut">
              <a:rPr lang="fi-FI" smtClean="0"/>
              <a:t>18.3.2020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88BE-38A2-4EC1-8BF2-97E05C5F99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74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Kolmannen vesienhoitokauden 2022-2027 toimenpideohjelmien laatiminen alkaa syksyllä 2019, toimenpiteet</a:t>
            </a:r>
            <a:r>
              <a:rPr lang="fi-FI" baseline="0" dirty="0" smtClean="0"/>
              <a:t> pitää olla kohdistettu huhtikuun loppuun mennessä. T</a:t>
            </a:r>
            <a:r>
              <a:rPr lang="fi-FI" dirty="0" smtClean="0"/>
              <a:t>oimenpideohjelmien sektorikohtainen</a:t>
            </a:r>
            <a:r>
              <a:rPr lang="fi-FI" baseline="0" dirty="0" smtClean="0"/>
              <a:t> </a:t>
            </a:r>
            <a:r>
              <a:rPr lang="fi-FI" dirty="0" smtClean="0"/>
              <a:t>ohjeistuspäivitys on</a:t>
            </a:r>
            <a:r>
              <a:rPr lang="fi-FI" baseline="0" dirty="0" smtClean="0"/>
              <a:t> valmistunut.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88BE-38A2-4EC1-8BF2-97E05C5F993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18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/>
              <a:t>Toimenpiteet kohdistetaan hyvää huonommassa tilassa oleviin vesimuodostumiin tai hyvässä/</a:t>
            </a:r>
            <a:r>
              <a:rPr lang="fi-FI" sz="1200" dirty="0" err="1" smtClean="0"/>
              <a:t>erinomai-sessa</a:t>
            </a:r>
            <a:r>
              <a:rPr lang="fi-FI" sz="1200" dirty="0" smtClean="0"/>
              <a:t> tilassa oleviin, joiden tila on riskissä heikentyä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88BE-38A2-4EC1-8BF2-97E05C5F993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63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Toimenpiteiden suunnittelu yleistasoista, toteutumista seurataan kolmen vuoden välein yleisellä tasolla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88BE-38A2-4EC1-8BF2-97E05C5F993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3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88BE-38A2-4EC1-8BF2-97E05C5F993E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4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1044463"/>
            <a:ext cx="1221668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164796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164795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21288"/>
            <a:ext cx="7164796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Muuri Liisa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9960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28558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0438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6476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05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668363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3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1331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0650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628EF-5AB0-9E4A-9A4F-BA0C966C7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589" y="2271583"/>
            <a:ext cx="9144000" cy="1757363"/>
          </a:xfrm>
        </p:spPr>
        <p:txBody>
          <a:bodyPr anchor="b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5963B1-C75E-3442-B152-67263CE6D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589" y="443294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769B12-6128-9E4A-97ED-98F02CCAB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BE11B5C-BD30-484A-811C-D6B5E76BE218}"/>
              </a:ext>
            </a:extLst>
          </p:cNvPr>
          <p:cNvSpPr/>
          <p:nvPr userDrawn="1"/>
        </p:nvSpPr>
        <p:spPr>
          <a:xfrm>
            <a:off x="1043354" y="4221947"/>
            <a:ext cx="973015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683D1E8-9CE3-3D45-AC18-92E0D72B41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4304" y="4891750"/>
            <a:ext cx="1079346" cy="19662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AE521FA-CFE4-B840-80D8-96F2DD10F2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3949" y="4788365"/>
            <a:ext cx="2259047" cy="8200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7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82FB8-723A-2649-A34F-1DED29C7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51"/>
            <a:ext cx="10515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98AB97-1C87-D346-AEE6-D7BA0DC3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2114"/>
            <a:ext cx="10515600" cy="3750286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02DAF2-8B72-B743-85AD-12D6F15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17.10.2019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3A1678-98CD-F04B-859A-684CEC0F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180450-D6E3-6846-8ED3-7F80890D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0F09EB-7D59-E448-9B10-E29FAFB31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786" y="4994110"/>
            <a:ext cx="1036027" cy="18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A82FB8-723A-2649-A34F-1DED29C7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51"/>
            <a:ext cx="10515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98AB97-1C87-D346-AEE6-D7BA0DC3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2114"/>
            <a:ext cx="10515600" cy="3750286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02DAF2-8B72-B743-85AD-12D6F15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17.10.2019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3A1678-98CD-F04B-859A-684CEC0F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180450-D6E3-6846-8ED3-7F80890D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168C3CC-3ECE-F841-B9E6-3A5904929C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9615" y="5341450"/>
            <a:ext cx="868368" cy="15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70349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31"/>
            <a:ext cx="12192000" cy="1752600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A584777-2523-8E4C-964B-3F26428E4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0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31"/>
            <a:ext cx="12192000" cy="1752599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EE24BA2-22E2-3F48-8392-59BDDADF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9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31"/>
            <a:ext cx="12192000" cy="1752600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E54E760-398B-2743-B3DD-9BCA061EA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5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31"/>
            <a:ext cx="12192000" cy="1752599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7D3A83F-AC0C-084A-B265-CAB161179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2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7931"/>
            <a:ext cx="12192000" cy="1752599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6B55750-7911-474C-A00B-6E70A7227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4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445153-686B-D946-8403-9F2DF58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E5992F-85A6-014F-B926-0CE1CEB76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27931"/>
            <a:ext cx="12191993" cy="1752599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18B4A1D-9005-0542-BAB5-D811D0F4D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5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58DDC-9620-D247-939E-998E480A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89D40-ACEB-1E49-B558-1310E6D4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34B43C-3E36-3641-B9AD-3D9ACA7BA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E396F2-EE42-384D-88BB-386A6C86F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5786" y="4994110"/>
            <a:ext cx="1036027" cy="1887336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7A989604-8FBF-4B47-9587-B0770487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i-FI" smtClean="0"/>
              <a:t>17.10.2019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8005D996-173A-1A41-ADB2-F2D0944C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9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58DDC-9620-D247-939E-998E480A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89D40-ACEB-1E49-B558-1310E6D4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34B43C-3E36-3641-B9AD-3D9ACA7BA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7A989604-8FBF-4B47-9587-B0770487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i-FI" smtClean="0"/>
              <a:t>17.10.2019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8005D996-173A-1A41-ADB2-F2D0944C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4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46CD96F-DCA8-2A4E-83C3-210D6D15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i-FI" smtClean="0"/>
              <a:t>17.10.2019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7F4A7-0491-A547-83F0-10AF663A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B2624E0-BA9D-EB43-9963-D3E9F8AE5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5786" y="4994110"/>
            <a:ext cx="1036027" cy="18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46CD96F-DCA8-2A4E-83C3-210D6D15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i-FI" smtClean="0"/>
              <a:t>17.10.2019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7F4A7-0491-A547-83F0-10AF663A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939" y="6356350"/>
            <a:ext cx="2743200" cy="365125"/>
          </a:xfrm>
        </p:spPr>
        <p:txBody>
          <a:bodyPr/>
          <a:lstStyle/>
          <a:p>
            <a:fld id="{E8A6B57A-7B1F-F04C-B59A-A2EBD70FDBE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C8637FF-0C82-BC4A-8F9F-7B41DA6F7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9615" y="5341450"/>
            <a:ext cx="868368" cy="15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59478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C628EF-5AB0-9E4A-9A4F-BA0C966C7D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67138"/>
            <a:ext cx="12192000" cy="1476526"/>
          </a:xfrm>
        </p:spPr>
        <p:txBody>
          <a:bodyPr anchor="b">
            <a:normAutofit/>
          </a:bodyPr>
          <a:lstStyle>
            <a:lvl1pPr algn="ctr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769B12-6128-9E4A-97ED-98F02CCAB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526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683D1E8-9CE3-3D45-AC18-92E0D72B41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4304" y="4891750"/>
            <a:ext cx="1079346" cy="19662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21F05E1-77E3-6E41-A1AD-DE09578DCB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5419" y="2105387"/>
            <a:ext cx="3641381" cy="264722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AE521FA-CFE4-B840-80D8-96F2DD10F2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92956" y="3904931"/>
            <a:ext cx="1860976" cy="675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48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234CF3C8-BF8F-4481-B380-5952B314D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C628EF-5AB0-9E4A-9A4F-BA0C966C7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589" y="2271583"/>
            <a:ext cx="9144000" cy="1757363"/>
          </a:xfrm>
        </p:spPr>
        <p:txBody>
          <a:bodyPr anchor="b">
            <a:normAutofit/>
          </a:bodyPr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5963B1-C75E-3442-B152-67263CE6D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589" y="41210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46443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B541268C-CC66-462D-8DB9-CAC5C958A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7">
            <a:extLst>
              <a:ext uri="{FF2B5EF4-FFF2-40B4-BE49-F238E27FC236}">
                <a16:creationId xmlns:a16="http://schemas.microsoft.com/office/drawing/2014/main" id="{D6DC594A-EE55-4B07-979F-570A9F229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4994275"/>
            <a:ext cx="10350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A82FB8-723A-2649-A34F-1DED29C7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51"/>
            <a:ext cx="10515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98AB97-1C87-D346-AEE6-D7BA0DC3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2114"/>
            <a:ext cx="10515600" cy="3750286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694EEEB7-65DE-4ACE-B9C1-C4F3CB6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823830F-5B18-4A49-84CC-822B049B9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1845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3F86-A41C-4041-9ECB-081D371EE4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760820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3002CCFB-3008-408D-972B-57B3A2AF2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7">
            <a:extLst>
              <a:ext uri="{FF2B5EF4-FFF2-40B4-BE49-F238E27FC236}">
                <a16:creationId xmlns:a16="http://schemas.microsoft.com/office/drawing/2014/main" id="{A543F70C-8D15-4E5D-BDF5-A6ED3A15C1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25" y="5341938"/>
            <a:ext cx="8699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A82FB8-723A-2649-A34F-1DED29C7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51"/>
            <a:ext cx="1051560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98AB97-1C87-D346-AEE6-D7BA0DC3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2114"/>
            <a:ext cx="10515600" cy="3750286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</a:lstStyle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F63705E3-80B6-4F28-882B-A8EBAD4A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79A2242-C943-40DF-8228-86EF3512D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1845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FAEE-9B5D-4BF1-BFEF-5A069CA363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865643"/>
      </p:ext>
    </p:extLst>
  </p:cSld>
  <p:clrMapOvr>
    <a:masterClrMapping/>
  </p:clrMapOvr>
  <p:transition spd="med">
    <p:fade/>
  </p:transition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348BA7A3-E93E-4696-B571-4E5ABEB5B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CF7C97BE-3656-467E-87B9-BA39AA38A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4F6C34-E5D5-4E3F-A055-1F3AAA60842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D7D8677-7889-4488-8DB8-667FD10D6C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1057907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BA5736A2-053B-4AF7-8CA5-A34AB6EB59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B0FFDF2B-0112-4E2E-9240-799CEE112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0949D9-416C-4800-B11A-4046CE7815D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87DDDD0-57F1-419F-8B4B-A92F31B3BF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949462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47027D0A-FFC0-47FE-ABE7-0227A91EC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DDC00CCC-D6A1-4FD1-A6CB-5DBA83175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A75827-2DAD-4DE1-A6B8-903A034E54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5CCB7BF-7643-4794-9172-6508FE6F04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240619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C90BA4AC-7737-4520-BAE0-E87B995B3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8F6C9F2-6C4D-45C4-82B2-80A52E907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B496C3-D276-48A4-8FC1-3583C357CA1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403C5F4-C58D-44ED-B930-11CC3694CC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987446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111E03F9-9834-45A9-A704-BCDBF2B8B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8A1786F0-BC76-445E-8689-5EF1AB8AE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BC128-5501-4F03-9ABC-85E59F90413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5CE9DD1-2E2E-444A-B96B-0A0D82DDFE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52607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Vain otsikk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A7CE4C71-37F9-4BCD-8AB4-8547C9C68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CF3FDE-1226-E04A-9D4F-1B0A6500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8206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3E6E98B7-5987-4F4D-BF20-8702C9979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6D5D51-2A6A-4D8F-9867-0BABD45AD7B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9E9A0E6-D6D1-455B-A7B5-A9E0C7FCE3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202633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483050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80C7B4-53BA-47B6-B2AA-0433A351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28AC6A-FE01-4FFB-B9BA-08E4E9CF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Muuri Liisa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20381F-A44D-4A98-9B52-94087504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9AF8-9D9B-4C19-89BD-23162757C2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142511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58DDC-9620-D247-939E-998E480A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89D40-ACEB-1E49-B558-1310E6D4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34B43C-3E36-3641-B9AD-3D9ACA7BA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B49951-B90B-4FF8-BED6-705B1AF9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D1E8D2-D672-4E04-B157-721EC7FD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Muuri Liisa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AF80B5-5AC5-423F-A168-48AFB620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96BC-4B8E-4CFE-A597-DC5B4F667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988074"/>
      </p:ext>
    </p:extLst>
  </p:cSld>
  <p:clrMapOvr>
    <a:masterClrMapping/>
  </p:clrMapOvr>
  <p:transition spd="med">
    <p:fade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6">
            <a:extLst>
              <a:ext uri="{FF2B5EF4-FFF2-40B4-BE49-F238E27FC236}">
                <a16:creationId xmlns:a16="http://schemas.microsoft.com/office/drawing/2014/main" id="{F669D3BC-0648-47C8-9DB2-2E56C0E6F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53FE776E-C3B4-43E7-B964-4B1EE7DD57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4891088"/>
            <a:ext cx="10795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2D6F3C3F-3BA3-462B-8DDB-982531F1ED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105025"/>
            <a:ext cx="36417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>
            <a:extLst>
              <a:ext uri="{FF2B5EF4-FFF2-40B4-BE49-F238E27FC236}">
                <a16:creationId xmlns:a16="http://schemas.microsoft.com/office/drawing/2014/main" id="{A0117707-EDAD-4720-B956-4920D54462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3905250"/>
            <a:ext cx="18605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C628EF-5AB0-9E4A-9A4F-BA0C966C7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67138"/>
            <a:ext cx="12192000" cy="1476526"/>
          </a:xfrm>
        </p:spPr>
        <p:txBody>
          <a:bodyPr anchor="b">
            <a:normAutofit/>
          </a:bodyPr>
          <a:lstStyle>
            <a:lvl1pPr algn="ctr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9892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08779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0061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1037917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75"/>
          <a:stretch/>
        </p:blipFill>
        <p:spPr>
          <a:xfrm>
            <a:off x="10560496" y="3981979"/>
            <a:ext cx="1637015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09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32137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6934B1F-BC26-EF4A-B3D7-0C8ED179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F55421-4DBA-BC40-87DD-55DD6513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E9C3B8-F26D-FB4E-93C4-D656B782A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17.10.2019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27DE60-9070-544F-AD32-4AAEA4C6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C8F39D-BD88-2A4D-AF8F-E042ABD2D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6B57A-7B1F-F04C-B59A-A2EBD70FDBE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0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30E6E09-B3DA-43A6-8F8A-E702FF3E60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7BD2AD64-6A37-4DE6-8FBF-C884C8BAE9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E9C3B8-F26D-FB4E-93C4-D656B782A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17.10.2019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27DE60-9070-544F-AD32-4AAEA4C6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Muuri Liisa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C8F39D-BD88-2A4D-AF8F-E042ABD2D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05FBF0-14A0-4771-A583-42A697FAF7C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3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svesienhoito.files.wordpress.com/2020/01/kyyveden-vesienhoidon-johtoryhma-1-2019.pdf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wwwi2.ymparisto.fi/i2/14/l149321001y/wqf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Vesi/Vesiensuojelu/Vesienhoidon_suunnittelu_ja_yhteistyo/Suunnitteluopa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Kyyveden vesienhoidon johtoryhmä 3.3.2020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 smtClean="0"/>
              <a:t>3.3.2020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Yksikkösaaliit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2048608"/>
            <a:ext cx="9325037" cy="394929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13" y="1846099"/>
            <a:ext cx="8556898" cy="4354308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1475513" y="1846099"/>
            <a:ext cx="8940966" cy="41517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06" y="681924"/>
            <a:ext cx="7471842" cy="44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Lajiryhmien osuus yksikkösaaliista (biomassa)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5" y="2048608"/>
            <a:ext cx="3549868" cy="3949290"/>
          </a:xfrm>
        </p:spPr>
        <p:txBody>
          <a:bodyPr/>
          <a:lstStyle/>
          <a:p>
            <a:r>
              <a:rPr lang="fi-FI" sz="2000" dirty="0" smtClean="0"/>
              <a:t>Särkikalojen määrä vähentynyt</a:t>
            </a:r>
          </a:p>
          <a:p>
            <a:r>
              <a:rPr lang="fi-FI" sz="2000" dirty="0" smtClean="0"/>
              <a:t>Petoahventen määrä noussut huomattavasti (n. 50 % koko kalastosta)</a:t>
            </a:r>
          </a:p>
          <a:p>
            <a:r>
              <a:rPr lang="fi-FI" sz="2000" dirty="0" smtClean="0"/>
              <a:t>Petokalojen osuus kalastosta erinomaisella tasolla (&gt;60 %)</a:t>
            </a:r>
          </a:p>
          <a:p>
            <a:r>
              <a:rPr lang="fi-FI" sz="2000" dirty="0" smtClean="0"/>
              <a:t>Muikun runsastuminen ei näy koekalastustuloksissa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1800" dirty="0" smtClean="0">
                <a:sym typeface="Wingdings" panose="05000000000000000000" pitchFamily="2" charset="2"/>
              </a:rPr>
              <a:t>luotaamalla varmempi tulos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>
                <a:sym typeface="Wingdings" panose="05000000000000000000" pitchFamily="2" charset="2"/>
              </a:rPr>
              <a:t> </a:t>
            </a:r>
            <a:r>
              <a:rPr lang="fi-FI" sz="1800" dirty="0" smtClean="0">
                <a:sym typeface="Wingdings" panose="05000000000000000000" pitchFamily="2" charset="2"/>
              </a:rPr>
              <a:t>suurempi osa päätyy petojen ravinnoksi?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94" y="2048608"/>
            <a:ext cx="690127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Lajiryhmien osuus yksikkösaaliista (yksilömäärä)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5" y="2048608"/>
            <a:ext cx="3549868" cy="3949290"/>
          </a:xfrm>
        </p:spPr>
        <p:txBody>
          <a:bodyPr/>
          <a:lstStyle/>
          <a:p>
            <a:r>
              <a:rPr lang="fi-FI" sz="2000" dirty="0" smtClean="0"/>
              <a:t>Pienet ahvenet muodostavat suurimman osan kalayksilöistä</a:t>
            </a:r>
          </a:p>
          <a:p>
            <a:r>
              <a:rPr lang="fi-FI" sz="2000" dirty="0"/>
              <a:t>Petoahventen ≥15 </a:t>
            </a:r>
            <a:r>
              <a:rPr lang="fi-FI" sz="2000" dirty="0" smtClean="0"/>
              <a:t>cm osuus myös suuri</a:t>
            </a:r>
          </a:p>
          <a:p>
            <a:r>
              <a:rPr lang="fi-FI" sz="2000" dirty="0" smtClean="0"/>
              <a:t>Muut kalat: muikku, kuore, kiiski, siika </a:t>
            </a:r>
            <a:r>
              <a:rPr lang="fi-FI" sz="2000" dirty="0" smtClean="0">
                <a:sym typeface="Wingdings" panose="05000000000000000000" pitchFamily="2" charset="2"/>
              </a:rPr>
              <a:t> osuus hieman kasvanut</a:t>
            </a:r>
            <a:endParaRPr lang="fi-FI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62" y="2048608"/>
            <a:ext cx="690127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753963" y="234841"/>
            <a:ext cx="9325036" cy="642942"/>
          </a:xfrm>
        </p:spPr>
        <p:txBody>
          <a:bodyPr/>
          <a:lstStyle/>
          <a:p>
            <a:r>
              <a:rPr lang="fi-FI" dirty="0" smtClean="0"/>
              <a:t>Pituusjakaumat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650568"/>
              </p:ext>
            </p:extLst>
          </p:nvPr>
        </p:nvGraphicFramePr>
        <p:xfrm>
          <a:off x="5786347" y="1027523"/>
          <a:ext cx="5516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17944"/>
              </p:ext>
            </p:extLst>
          </p:nvPr>
        </p:nvGraphicFramePr>
        <p:xfrm>
          <a:off x="270012" y="1027523"/>
          <a:ext cx="5516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Kaavi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69539"/>
              </p:ext>
            </p:extLst>
          </p:nvPr>
        </p:nvGraphicFramePr>
        <p:xfrm>
          <a:off x="270012" y="3512711"/>
          <a:ext cx="57435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Kaavi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817283"/>
              </p:ext>
            </p:extLst>
          </p:nvPr>
        </p:nvGraphicFramePr>
        <p:xfrm>
          <a:off x="5786347" y="3512711"/>
          <a:ext cx="5516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74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tila kalaston perusteella</a:t>
            </a:r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17596"/>
              </p:ext>
            </p:extLst>
          </p:nvPr>
        </p:nvGraphicFramePr>
        <p:xfrm>
          <a:off x="1005549" y="2107056"/>
          <a:ext cx="6711521" cy="1273245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879521">
                  <a:extLst>
                    <a:ext uri="{9D8B030D-6E8A-4147-A177-3AD203B41FA5}">
                      <a16:colId xmlns:a16="http://schemas.microsoft.com/office/drawing/2014/main" val="324390466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61844741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28933478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66328949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14886092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8581105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630562880"/>
                    </a:ext>
                  </a:extLst>
                </a:gridCol>
              </a:tblGrid>
              <a:tr h="279000"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Biomassa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Yksilömäärä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Särkikalat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Indikaattori-lajit</a:t>
                      </a:r>
                      <a:r>
                        <a:rPr lang="fi-FI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sELS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093405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39540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12531"/>
                  </a:ext>
                </a:extLst>
              </a:tr>
              <a:tr h="2790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5176"/>
                  </a:ext>
                </a:extLst>
              </a:tr>
            </a:tbl>
          </a:graphicData>
        </a:graphic>
      </p:graphicFrame>
      <p:pic>
        <p:nvPicPr>
          <p:cNvPr id="7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199" r="10385" b="5501"/>
          <a:stretch>
            <a:fillRect/>
          </a:stretch>
        </p:blipFill>
        <p:spPr bwMode="auto">
          <a:xfrm>
            <a:off x="7736399" y="88900"/>
            <a:ext cx="42418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6"/>
          <a:stretch>
            <a:fillRect/>
          </a:stretch>
        </p:blipFill>
        <p:spPr bwMode="auto">
          <a:xfrm>
            <a:off x="11217786" y="5876925"/>
            <a:ext cx="7604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11" y="2365375"/>
            <a:ext cx="727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124" y="1543050"/>
            <a:ext cx="7270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99" y="3743325"/>
            <a:ext cx="7270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99" y="3016250"/>
            <a:ext cx="7254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uv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49" y="1093788"/>
            <a:ext cx="727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uva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64160" r="73491" b="30574"/>
          <a:stretch>
            <a:fillRect/>
          </a:stretch>
        </p:blipFill>
        <p:spPr bwMode="auto">
          <a:xfrm>
            <a:off x="7776086" y="6037263"/>
            <a:ext cx="32226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61" y="1597025"/>
            <a:ext cx="727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uva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518" y="1513161"/>
            <a:ext cx="727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uva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749" y="4079875"/>
            <a:ext cx="727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uva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61" y="436563"/>
            <a:ext cx="7254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iruutu 18"/>
          <p:cNvSpPr txBox="1"/>
          <p:nvPr/>
        </p:nvSpPr>
        <p:spPr>
          <a:xfrm>
            <a:off x="9528688" y="4040510"/>
            <a:ext cx="110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>
                      <a:alpha val="85000"/>
                    </a:schemeClr>
                  </a:glow>
                </a:effectLst>
              </a:rPr>
              <a:t>Porosaari</a:t>
            </a:r>
            <a:endParaRPr lang="fi-FI" b="1" dirty="0">
              <a:effectLst>
                <a:glow rad="1397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10263890" y="3687375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>
                      <a:alpha val="98000"/>
                    </a:schemeClr>
                  </a:glow>
                </a:effectLst>
              </a:rPr>
              <a:t>Venätselkä</a:t>
            </a:r>
            <a:endParaRPr lang="fi-FI" sz="1600" b="1" dirty="0">
              <a:effectLst>
                <a:glow rad="139700">
                  <a:schemeClr val="bg1">
                    <a:alpha val="98000"/>
                  </a:schemeClr>
                </a:glow>
              </a:effectLst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8430674" y="2946581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Viikarinlahti</a:t>
            </a:r>
            <a:endParaRPr lang="fi-FI" sz="1600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0274742" y="2326010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Kapustasalmi</a:t>
            </a:r>
            <a:endParaRPr lang="fi-FI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9580509" y="1519536"/>
            <a:ext cx="1212159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err="1" smtClean="0">
                <a:effectLst>
                  <a:glow rad="139700">
                    <a:schemeClr val="bg1">
                      <a:alpha val="87000"/>
                    </a:schemeClr>
                  </a:glow>
                </a:effectLst>
              </a:rPr>
              <a:t>Juurikkaselkä</a:t>
            </a:r>
            <a:endParaRPr lang="fi-FI" b="1" dirty="0">
              <a:effectLst>
                <a:glow rad="139700">
                  <a:schemeClr val="bg1">
                    <a:alpha val="87000"/>
                  </a:schemeClr>
                </a:glow>
              </a:effectLst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10384349" y="1017683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Hirviselkä</a:t>
            </a:r>
            <a:endParaRPr lang="fi-FI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10792668" y="1466220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err="1" smtClean="0">
                <a:effectLst>
                  <a:glow rad="139700">
                    <a:schemeClr val="bg1"/>
                  </a:glow>
                </a:effectLst>
              </a:rPr>
              <a:t>Suovunselkä</a:t>
            </a:r>
            <a:endParaRPr lang="fi-FI" sz="1600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9641398" y="360263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err="1" smtClean="0">
                <a:effectLst>
                  <a:glow rad="139700">
                    <a:schemeClr val="bg1"/>
                  </a:glow>
                </a:effectLst>
              </a:rPr>
              <a:t>Rukkune</a:t>
            </a:r>
            <a:endParaRPr lang="fi-FI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8121559" y="1434832"/>
            <a:ext cx="1636585" cy="430887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err="1" smtClean="0">
                <a:effectLst>
                  <a:glow rad="139700">
                    <a:schemeClr val="bg1"/>
                  </a:glow>
                </a:effectLst>
              </a:rPr>
              <a:t>Jousvesi</a:t>
            </a:r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-</a:t>
            </a:r>
          </a:p>
          <a:p>
            <a:pPr algn="ctr"/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Honkalahdenselkä</a:t>
            </a:r>
            <a:endParaRPr lang="fi-FI" sz="1100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11082336" y="5615315"/>
            <a:ext cx="1106488" cy="261610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effectLst>
                  <a:glow rad="139700">
                    <a:schemeClr val="bg1"/>
                  </a:glow>
                </a:effectLst>
              </a:rPr>
              <a:t>Koiraselkä</a:t>
            </a:r>
            <a:endParaRPr lang="fi-FI" sz="1600" b="1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3658222"/>
            <a:ext cx="9325037" cy="2339676"/>
          </a:xfrm>
        </p:spPr>
        <p:txBody>
          <a:bodyPr/>
          <a:lstStyle/>
          <a:p>
            <a:r>
              <a:rPr lang="fi-FI" dirty="0" smtClean="0"/>
              <a:t>Petokalojen osuus keskusaltaan kalastosta erinomainen</a:t>
            </a:r>
          </a:p>
          <a:p>
            <a:r>
              <a:rPr lang="fi-FI" dirty="0" smtClean="0"/>
              <a:t>Kalojen keskikoko koekalastuksessa melko iso</a:t>
            </a:r>
          </a:p>
          <a:p>
            <a:r>
              <a:rPr lang="fi-FI" dirty="0" smtClean="0"/>
              <a:t>Kuha menestyy hyvin</a:t>
            </a:r>
          </a:p>
          <a:p>
            <a:pPr lvl="2"/>
            <a:r>
              <a:rPr lang="fi-FI" sz="2000" dirty="0" smtClean="0"/>
              <a:t>Syntyykö jo kilpailua…riittääkö ravinto?</a:t>
            </a:r>
          </a:p>
          <a:p>
            <a:r>
              <a:rPr lang="fi-FI" dirty="0" smtClean="0"/>
              <a:t>Tilanne lahtialueilla on todennäköisesti hyvin erilainen, koekalastukset pitäisi toistaa lähivuosina</a:t>
            </a:r>
            <a:endParaRPr lang="fi-FI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216809" y="222679"/>
            <a:ext cx="255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chemeClr val="bg2">
                    <a:lumMod val="75000"/>
                  </a:schemeClr>
                </a:solidFill>
              </a:rPr>
              <a:t>sELS</a:t>
            </a:r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 = skaalattu ekologinen laatusuhde</a:t>
            </a:r>
            <a:endParaRPr lang="fi-FI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0262F-F16D-404A-BAE4-D36C0D2D2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Vesiensuojelun tehostamisohjelma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788093-8FA2-4D49-9617-EEF422EE1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" b="1" dirty="0" smtClean="0"/>
              <a:t>Liisa Muuri</a:t>
            </a:r>
            <a:r>
              <a:rPr lang="it" dirty="0"/>
              <a:t/>
            </a:r>
            <a:br>
              <a:rPr lang="it" dirty="0"/>
            </a:br>
            <a:r>
              <a:rPr lang="it" dirty="0" smtClean="0"/>
              <a:t>3.3.2020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7F4F5EFE-8B28-40D1-B927-40241342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350"/>
            <a:ext cx="10515600" cy="1438275"/>
          </a:xfrm>
        </p:spPr>
        <p:txBody>
          <a:bodyPr/>
          <a:lstStyle/>
          <a:p>
            <a:pPr eaLnBrk="1" hangingPunct="1"/>
            <a:r>
              <a:rPr lang="fi-FI" altLang="fi-FI"/>
              <a:t>Ohjelman teemat</a:t>
            </a:r>
          </a:p>
        </p:txBody>
      </p:sp>
      <p:sp>
        <p:nvSpPr>
          <p:cNvPr id="20483" name="Päivämäärän paikkamerkki 3">
            <a:extLst>
              <a:ext uri="{FF2B5EF4-FFF2-40B4-BE49-F238E27FC236}">
                <a16:creationId xmlns:a16="http://schemas.microsoft.com/office/drawing/2014/main" id="{1326E6FA-9069-49F5-84A2-C06E217C1F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dirty="0" smtClean="0">
                <a:solidFill>
                  <a:srgbClr val="035378"/>
                </a:solidFill>
              </a:rPr>
              <a:t>3</a:t>
            </a:r>
            <a:r>
              <a:rPr kumimoji="0" lang="fi-FI" alt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53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.3.2020</a:t>
            </a:r>
            <a:endParaRPr kumimoji="0" lang="fi-FI" altLang="fi-FI" sz="1000" b="0" i="0" u="none" strike="noStrike" kern="1200" cap="none" spc="0" normalizeH="0" baseline="0" noProof="0" dirty="0">
              <a:ln>
                <a:noFill/>
              </a:ln>
              <a:solidFill>
                <a:srgbClr val="0353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84" name="Dian numeron paikkamerkki 4">
            <a:extLst>
              <a:ext uri="{FF2B5EF4-FFF2-40B4-BE49-F238E27FC236}">
                <a16:creationId xmlns:a16="http://schemas.microsoft.com/office/drawing/2014/main" id="{47425D32-0E63-4380-A9A8-CDC363ECA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29392-AE3B-4F68-8942-2BA26C97F6BE}" type="slidenum">
              <a:rPr kumimoji="0" lang="fi-FI" alt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353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altLang="fi-FI" sz="1000" b="0" i="0" u="none" strike="noStrike" kern="1200" cap="none" spc="0" normalizeH="0" baseline="0" noProof="0">
              <a:ln>
                <a:noFill/>
              </a:ln>
              <a:solidFill>
                <a:srgbClr val="0353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485" name="Ryhmä 19">
            <a:extLst>
              <a:ext uri="{FF2B5EF4-FFF2-40B4-BE49-F238E27FC236}">
                <a16:creationId xmlns:a16="http://schemas.microsoft.com/office/drawing/2014/main" id="{6A606797-C2B5-45A2-9287-924570CF611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81250"/>
            <a:ext cx="2111375" cy="2038350"/>
            <a:chOff x="838200" y="3013995"/>
            <a:chExt cx="2111139" cy="203846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6A3835DA-AFAD-844E-87E3-FB1F923CC170}"/>
                </a:ext>
              </a:extLst>
            </p:cNvPr>
            <p:cNvSpPr/>
            <p:nvPr/>
          </p:nvSpPr>
          <p:spPr>
            <a:xfrm>
              <a:off x="838200" y="3013995"/>
              <a:ext cx="2111139" cy="13240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03" name="Suorakulmio 8">
              <a:extLst>
                <a:ext uri="{FF2B5EF4-FFF2-40B4-BE49-F238E27FC236}">
                  <a16:creationId xmlns:a16="http://schemas.microsoft.com/office/drawing/2014/main" id="{F3BFA7A3-7D16-40F5-B8CA-B72F772F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215" y="4129128"/>
              <a:ext cx="14941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Maatalouden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innovatiiviset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menetelmät </a:t>
              </a:r>
            </a:p>
          </p:txBody>
        </p:sp>
      </p:grpSp>
      <p:grpSp>
        <p:nvGrpSpPr>
          <p:cNvPr id="20486" name="Ryhmä 17">
            <a:extLst>
              <a:ext uri="{FF2B5EF4-FFF2-40B4-BE49-F238E27FC236}">
                <a16:creationId xmlns:a16="http://schemas.microsoft.com/office/drawing/2014/main" id="{CDB0F949-07F6-4086-9075-842D0E980B2F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2381250"/>
            <a:ext cx="2782887" cy="2038350"/>
            <a:chOff x="2688084" y="3013995"/>
            <a:chExt cx="2782441" cy="2038463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18A8034-D7DA-CB40-BEC4-D46641273035}"/>
                </a:ext>
              </a:extLst>
            </p:cNvPr>
            <p:cNvSpPr/>
            <p:nvPr/>
          </p:nvSpPr>
          <p:spPr>
            <a:xfrm>
              <a:off x="2688084" y="3013995"/>
              <a:ext cx="2111037" cy="13240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01" name="Suorakulmio 10">
              <a:extLst>
                <a:ext uri="{FF2B5EF4-FFF2-40B4-BE49-F238E27FC236}">
                  <a16:creationId xmlns:a16="http://schemas.microsoft.com/office/drawing/2014/main" id="{F323427E-A05A-4608-88CB-04377FF0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099" y="4129128"/>
              <a:ext cx="27254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Vesistökunnostushankkeet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ja asiantuntijaverkostojen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vahvistaminen</a:t>
              </a:r>
            </a:p>
          </p:txBody>
        </p:sp>
      </p:grpSp>
      <p:grpSp>
        <p:nvGrpSpPr>
          <p:cNvPr id="20487" name="Ryhmä 18">
            <a:extLst>
              <a:ext uri="{FF2B5EF4-FFF2-40B4-BE49-F238E27FC236}">
                <a16:creationId xmlns:a16="http://schemas.microsoft.com/office/drawing/2014/main" id="{A886081E-4B0D-4E99-8CD2-DBE7F1939075}"/>
              </a:ext>
            </a:extLst>
          </p:cNvPr>
          <p:cNvGrpSpPr>
            <a:grpSpLocks/>
          </p:cNvGrpSpPr>
          <p:nvPr/>
        </p:nvGrpSpPr>
        <p:grpSpPr bwMode="auto">
          <a:xfrm>
            <a:off x="7781925" y="2381250"/>
            <a:ext cx="2457450" cy="2038350"/>
            <a:chOff x="5513247" y="3013995"/>
            <a:chExt cx="2456711" cy="2038463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1EB79BD5-C72A-424D-A44D-1006D30F8115}"/>
                </a:ext>
              </a:extLst>
            </p:cNvPr>
            <p:cNvSpPr/>
            <p:nvPr/>
          </p:nvSpPr>
          <p:spPr>
            <a:xfrm>
              <a:off x="5513247" y="3013995"/>
              <a:ext cx="2110740" cy="13240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9" name="Suorakulmio 12">
              <a:extLst>
                <a:ext uri="{FF2B5EF4-FFF2-40B4-BE49-F238E27FC236}">
                  <a16:creationId xmlns:a16="http://schemas.microsoft.com/office/drawing/2014/main" id="{4F0AC7F6-79DA-4CAD-97FF-4D1789D6F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262" y="4129128"/>
              <a:ext cx="23996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Kaupunkien vesien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hallinta ja haitallisten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aineiden vähentäminen</a:t>
              </a:r>
            </a:p>
          </p:txBody>
        </p:sp>
      </p:grpSp>
      <p:grpSp>
        <p:nvGrpSpPr>
          <p:cNvPr id="20488" name="Ryhmä 20">
            <a:extLst>
              <a:ext uri="{FF2B5EF4-FFF2-40B4-BE49-F238E27FC236}">
                <a16:creationId xmlns:a16="http://schemas.microsoft.com/office/drawing/2014/main" id="{7DD76061-C7F2-400B-A745-A7A25D3CDDE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340225"/>
            <a:ext cx="2898775" cy="1762125"/>
            <a:chOff x="838200" y="3013995"/>
            <a:chExt cx="2898627" cy="1761464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5CF53C86-AB58-4C46-A7CA-4AB46CF2EDE9}"/>
                </a:ext>
              </a:extLst>
            </p:cNvPr>
            <p:cNvSpPr/>
            <p:nvPr/>
          </p:nvSpPr>
          <p:spPr>
            <a:xfrm>
              <a:off x="838200" y="3013995"/>
              <a:ext cx="2111267" cy="13234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7" name="Suorakulmio 22">
              <a:extLst>
                <a:ext uri="{FF2B5EF4-FFF2-40B4-BE49-F238E27FC236}">
                  <a16:creationId xmlns:a16="http://schemas.microsoft.com/office/drawing/2014/main" id="{8F7F896C-DD6F-448C-837F-5E1316CD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215" y="4129128"/>
              <a:ext cx="28416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Itämeren hylkyihin liittyvien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riskin vähentäminen</a:t>
              </a:r>
            </a:p>
          </p:txBody>
        </p:sp>
      </p:grpSp>
      <p:grpSp>
        <p:nvGrpSpPr>
          <p:cNvPr id="20489" name="Ryhmä 23">
            <a:extLst>
              <a:ext uri="{FF2B5EF4-FFF2-40B4-BE49-F238E27FC236}">
                <a16:creationId xmlns:a16="http://schemas.microsoft.com/office/drawing/2014/main" id="{9B9127EC-FB4D-4399-96EB-0C2E1FB56FC5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4340225"/>
            <a:ext cx="2487612" cy="1762125"/>
            <a:chOff x="838200" y="3013995"/>
            <a:chExt cx="2487424" cy="1761464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C131E23A-E2F3-E740-B395-4479A940FD7D}"/>
                </a:ext>
              </a:extLst>
            </p:cNvPr>
            <p:cNvSpPr/>
            <p:nvPr/>
          </p:nvSpPr>
          <p:spPr>
            <a:xfrm>
              <a:off x="838200" y="3013995"/>
              <a:ext cx="2111215" cy="13234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5" name="Suorakulmio 25">
              <a:extLst>
                <a:ext uri="{FF2B5EF4-FFF2-40B4-BE49-F238E27FC236}">
                  <a16:creationId xmlns:a16="http://schemas.microsoft.com/office/drawing/2014/main" id="{1FB9348A-AB84-4E3C-AE2C-6870471C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215" y="4129128"/>
              <a:ext cx="24304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Itämeren ja vesien tilan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selvitykset ja tutkimus</a:t>
              </a:r>
            </a:p>
          </p:txBody>
        </p:sp>
      </p:grpSp>
      <p:pic>
        <p:nvPicPr>
          <p:cNvPr id="20490" name="Kuva 27">
            <a:extLst>
              <a:ext uri="{FF2B5EF4-FFF2-40B4-BE49-F238E27FC236}">
                <a16:creationId xmlns:a16="http://schemas.microsoft.com/office/drawing/2014/main" id="{AD2774C0-ED93-4FE6-A7AC-D8F6BCCA1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1516063"/>
            <a:ext cx="1698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Ryhmä 23">
            <a:extLst>
              <a:ext uri="{FF2B5EF4-FFF2-40B4-BE49-F238E27FC236}">
                <a16:creationId xmlns:a16="http://schemas.microsoft.com/office/drawing/2014/main" id="{A48168F5-9EA4-45E7-B7B4-E409C27C547A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4441825"/>
            <a:ext cx="2668588" cy="1747838"/>
            <a:chOff x="895216" y="3027842"/>
            <a:chExt cx="2668516" cy="1747348"/>
          </a:xfrm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C131E23A-E2F3-E740-B395-4479A940FD7D}"/>
                </a:ext>
              </a:extLst>
            </p:cNvPr>
            <p:cNvSpPr/>
            <p:nvPr/>
          </p:nvSpPr>
          <p:spPr>
            <a:xfrm>
              <a:off x="920615" y="3027842"/>
              <a:ext cx="2111318" cy="13236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  <a:r>
                <a:rPr kumimoji="0" lang="fi-FI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1C1D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M€  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61C1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3" name="Suorakulmio 25">
              <a:extLst>
                <a:ext uri="{FF2B5EF4-FFF2-40B4-BE49-F238E27FC236}">
                  <a16:creationId xmlns:a16="http://schemas.microsoft.com/office/drawing/2014/main" id="{3573277E-1245-45EA-8605-E92BAEBB7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216" y="4129128"/>
              <a:ext cx="2668516" cy="6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3537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Vesitalouden hallinta maa- ja metsätaloudessa</a:t>
              </a:r>
            </a:p>
          </p:txBody>
        </p:sp>
      </p:grpSp>
      <p:sp>
        <p:nvSpPr>
          <p:cNvPr id="2" name="Ellipsi 1"/>
          <p:cNvSpPr/>
          <p:nvPr/>
        </p:nvSpPr>
        <p:spPr>
          <a:xfrm>
            <a:off x="3370537" y="2381250"/>
            <a:ext cx="3847825" cy="2287465"/>
          </a:xfrm>
          <a:prstGeom prst="ellipse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778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7F4F5EFE-8B28-40D1-B927-40241342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8" y="1516063"/>
            <a:ext cx="2713703" cy="143827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 smtClean="0"/>
              <a:t>Kalatalousalue-kohtaiset vesienhoidon yleissuunnitelmat</a:t>
            </a:r>
            <a:endParaRPr lang="fi-FI" altLang="fi-FI" sz="2400" dirty="0"/>
          </a:p>
        </p:txBody>
      </p:sp>
      <p:sp>
        <p:nvSpPr>
          <p:cNvPr id="20483" name="Päivämäärän paikkamerkki 3">
            <a:extLst>
              <a:ext uri="{FF2B5EF4-FFF2-40B4-BE49-F238E27FC236}">
                <a16:creationId xmlns:a16="http://schemas.microsoft.com/office/drawing/2014/main" id="{1326E6FA-9069-49F5-84A2-C06E217C1F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1000" dirty="0">
                <a:solidFill>
                  <a:srgbClr val="035378"/>
                </a:solidFill>
              </a:rPr>
              <a:t>3.3.2020</a:t>
            </a:r>
            <a:endParaRPr kumimoji="0" lang="fi-FI" altLang="fi-FI" sz="1000" b="0" i="0" u="none" strike="noStrike" kern="1200" cap="none" spc="0" normalizeH="0" baseline="0" noProof="0" dirty="0">
              <a:ln>
                <a:noFill/>
              </a:ln>
              <a:solidFill>
                <a:srgbClr val="0353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84" name="Dian numeron paikkamerkki 4">
            <a:extLst>
              <a:ext uri="{FF2B5EF4-FFF2-40B4-BE49-F238E27FC236}">
                <a16:creationId xmlns:a16="http://schemas.microsoft.com/office/drawing/2014/main" id="{47425D32-0E63-4380-A9A8-CDC363ECA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29392-AE3B-4F68-8942-2BA26C97F6BE}" type="slidenum">
              <a:rPr kumimoji="0" lang="fi-FI" alt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3537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altLang="fi-FI" sz="1000" b="0" i="0" u="none" strike="noStrike" kern="1200" cap="none" spc="0" normalizeH="0" baseline="0" noProof="0">
              <a:ln>
                <a:noFill/>
              </a:ln>
              <a:solidFill>
                <a:srgbClr val="0353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490" name="Kuva 27">
            <a:extLst>
              <a:ext uri="{FF2B5EF4-FFF2-40B4-BE49-F238E27FC236}">
                <a16:creationId xmlns:a16="http://schemas.microsoft.com/office/drawing/2014/main" id="{AD2774C0-ED93-4FE6-A7AC-D8F6BCCA1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1516063"/>
            <a:ext cx="1698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75" y="0"/>
            <a:ext cx="9198625" cy="6863828"/>
          </a:xfrm>
          <a:prstGeom prst="rect">
            <a:avLst/>
          </a:prstGeom>
        </p:spPr>
      </p:pic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750CD760-6C6E-074E-B2E7-41E0993D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3215818"/>
            <a:ext cx="2413271" cy="3003626"/>
          </a:xfrm>
        </p:spPr>
        <p:txBody>
          <a:bodyPr>
            <a:normAutofit/>
          </a:bodyPr>
          <a:lstStyle/>
          <a:p>
            <a:r>
              <a:rPr lang="fi-FI" altLang="fi-FI" dirty="0" smtClean="0"/>
              <a:t>Täydentävät maakunnan vesienhoidon suunnittelua</a:t>
            </a:r>
          </a:p>
          <a:p>
            <a:r>
              <a:rPr lang="fi-FI" dirty="0" smtClean="0"/>
              <a:t>Vahvistavat toimenpiteiden toteutumista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553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Kyyveden alueella käynnissä olevat hankkeet ja haetut avustukset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Kyyveden hoitokalastus jatkuu keväällä 2020</a:t>
            </a:r>
          </a:p>
          <a:p>
            <a:r>
              <a:rPr lang="fi-FI" dirty="0"/>
              <a:t>Heiniön </a:t>
            </a:r>
            <a:r>
              <a:rPr lang="fi-FI" dirty="0" smtClean="0"/>
              <a:t>kunnostussuunnittelu</a:t>
            </a:r>
          </a:p>
          <a:p>
            <a:r>
              <a:rPr lang="fi-FI" dirty="0" smtClean="0"/>
              <a:t>Avustusta haettu:</a:t>
            </a:r>
          </a:p>
          <a:p>
            <a:pPr lvl="1"/>
            <a:r>
              <a:rPr lang="fi-FI" dirty="0"/>
              <a:t>Kalataloudelliset kunnostukset </a:t>
            </a:r>
            <a:r>
              <a:rPr lang="fi-FI" dirty="0" err="1" smtClean="0"/>
              <a:t>Nykälänjoessa</a:t>
            </a:r>
            <a:r>
              <a:rPr lang="fi-FI" dirty="0" smtClean="0"/>
              <a:t> (POSELY)</a:t>
            </a:r>
            <a:endParaRPr lang="fi-FI" dirty="0"/>
          </a:p>
          <a:p>
            <a:pPr lvl="1"/>
            <a:r>
              <a:rPr lang="fi-FI" dirty="0" smtClean="0"/>
              <a:t>Humuksen kulkeutumisen minimointi </a:t>
            </a:r>
            <a:r>
              <a:rPr lang="fi-FI" dirty="0" err="1" smtClean="0"/>
              <a:t>Nykälänjoen</a:t>
            </a:r>
            <a:r>
              <a:rPr lang="fi-FI" dirty="0" smtClean="0"/>
              <a:t> </a:t>
            </a:r>
            <a:r>
              <a:rPr lang="fi-FI" dirty="0" smtClean="0"/>
              <a:t>valuma-alueella</a:t>
            </a:r>
            <a:endParaRPr lang="fi-FI" dirty="0" smtClean="0"/>
          </a:p>
          <a:p>
            <a:pPr lvl="1"/>
            <a:r>
              <a:rPr lang="fi-FI" dirty="0" smtClean="0"/>
              <a:t>Siikalahden itäsalmen </a:t>
            </a:r>
            <a:r>
              <a:rPr lang="fi-FI" dirty="0" smtClean="0"/>
              <a:t>ruoppaussuunnitelma</a:t>
            </a:r>
          </a:p>
          <a:p>
            <a:pPr lvl="1"/>
            <a:r>
              <a:rPr lang="fi-FI" dirty="0" err="1" smtClean="0"/>
              <a:t>Soukkion</a:t>
            </a:r>
            <a:r>
              <a:rPr lang="fi-FI" dirty="0" smtClean="0"/>
              <a:t> monitavoitteellisen kosteikon perustaminen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35378"/>
                </a:solidFill>
              </a:rPr>
              <a:t>3</a:t>
            </a:r>
            <a:r>
              <a:rPr lang="fi-FI" altLang="fi-FI" dirty="0">
                <a:solidFill>
                  <a:srgbClr val="035378"/>
                </a:solidFill>
                <a:latin typeface="Calibri" panose="020F0502020204030204" pitchFamily="34" charset="0"/>
              </a:rPr>
              <a:t>.3.2020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57A-7B1F-F04C-B59A-A2EBD70FDBE9}" type="slidenum">
              <a:rPr lang="fi-FI" smtClean="0"/>
              <a:t>18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385264-CEDF-C34E-B1C7-28A53933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053" y="5164088"/>
            <a:ext cx="2033716" cy="7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Tarvetta olisi vielä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517058"/>
            <a:ext cx="10515600" cy="4075342"/>
          </a:xfrm>
        </p:spPr>
        <p:txBody>
          <a:bodyPr/>
          <a:lstStyle/>
          <a:p>
            <a:r>
              <a:rPr lang="fi-FI" dirty="0" smtClean="0"/>
              <a:t>Hoito- ja koekalastusten jatkaminen lahtialueilla säännöllisesti</a:t>
            </a:r>
          </a:p>
          <a:p>
            <a:r>
              <a:rPr lang="fi-FI" dirty="0" smtClean="0"/>
              <a:t>Kosteikkojen rakentaminen laajamittaisesti </a:t>
            </a:r>
          </a:p>
          <a:p>
            <a:pPr lvl="2"/>
            <a:r>
              <a:rPr lang="fi-FI" dirty="0" smtClean="0"/>
              <a:t>Osa suunnitelmista jo olemassa, toteutus avoinna</a:t>
            </a:r>
          </a:p>
          <a:p>
            <a:r>
              <a:rPr lang="fi-FI" dirty="0" smtClean="0"/>
              <a:t>Kyyveden latvat – metsätalouden vesiensuojelusuunnitelman toteuttaminen</a:t>
            </a:r>
          </a:p>
          <a:p>
            <a:pPr lvl="2"/>
            <a:r>
              <a:rPr lang="fi-FI" dirty="0" smtClean="0"/>
              <a:t>Toteutus osissa, ensimmäiseen osaan haettu rahoitusta</a:t>
            </a:r>
          </a:p>
          <a:p>
            <a:r>
              <a:rPr lang="fi-FI" dirty="0" err="1"/>
              <a:t>Lietlahdenjoen</a:t>
            </a:r>
            <a:r>
              <a:rPr lang="fi-FI" dirty="0"/>
              <a:t> valuma-aluekunnostus</a:t>
            </a:r>
          </a:p>
          <a:p>
            <a:pPr lvl="2"/>
            <a:r>
              <a:rPr lang="fi-FI" dirty="0"/>
              <a:t>Keskusteltu MTK:n ja </a:t>
            </a:r>
            <a:r>
              <a:rPr lang="fi-FI" dirty="0" err="1"/>
              <a:t>ProAgrian</a:t>
            </a:r>
            <a:r>
              <a:rPr lang="fi-FI" dirty="0"/>
              <a:t> kanssa alustavasti</a:t>
            </a:r>
          </a:p>
          <a:p>
            <a:r>
              <a:rPr lang="fi-FI" dirty="0" err="1" smtClean="0"/>
              <a:t>KTA:n</a:t>
            </a:r>
            <a:r>
              <a:rPr lang="fi-FI" dirty="0" smtClean="0"/>
              <a:t> vesienhoitosuunnitelmassa esiin tulevat hankkeet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35378"/>
                </a:solidFill>
              </a:rPr>
              <a:t>3</a:t>
            </a:r>
            <a:r>
              <a:rPr lang="fi-FI" altLang="fi-FI" dirty="0">
                <a:solidFill>
                  <a:srgbClr val="035378"/>
                </a:solidFill>
                <a:latin typeface="Calibri" panose="020F0502020204030204" pitchFamily="34" charset="0"/>
              </a:rPr>
              <a:t>.3.2020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B57A-7B1F-F04C-B59A-A2EBD70FDBE9}" type="slidenum">
              <a:rPr lang="fi-FI" smtClean="0"/>
              <a:t>19</a:t>
            </a:fld>
            <a:endParaRPr lang="fi-FI"/>
          </a:p>
        </p:txBody>
      </p:sp>
      <p:pic>
        <p:nvPicPr>
          <p:cNvPr id="6" name="Kuva 27">
            <a:extLst>
              <a:ext uri="{FF2B5EF4-FFF2-40B4-BE49-F238E27FC236}">
                <a16:creationId xmlns:a16="http://schemas.microsoft.com/office/drawing/2014/main" id="{AD2774C0-ED93-4FE6-A7AC-D8F6BCCA1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1516063"/>
            <a:ext cx="16986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Esityslista</a:t>
            </a: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5" y="2060848"/>
            <a:ext cx="8905410" cy="393705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Kokouksen avaus ja järjestäytyminen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/>
              <a:t>Edellisen kokouksen (17.10.2019) </a:t>
            </a:r>
            <a:r>
              <a:rPr lang="fi-FI" sz="2000" u="sng" dirty="0" smtClean="0">
                <a:hlinkClick r:id="rId2"/>
              </a:rPr>
              <a:t>pöytäkirja</a:t>
            </a:r>
            <a:endParaRPr lang="fi-FI" sz="2000" dirty="0" smtClean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Kyyveden-Pieksämäen </a:t>
            </a:r>
            <a:r>
              <a:rPr lang="fi-FI" sz="2000" dirty="0"/>
              <a:t>kalatalousalueen KHS/VHS-suunnitelma, ti-lannekatsaus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Etelä-Savon </a:t>
            </a:r>
            <a:r>
              <a:rPr lang="fi-FI" sz="2000" dirty="0"/>
              <a:t>vesienhoidon toimenpideohjelma 2022–2027, Kyyveden valuma-alue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Kyyveden </a:t>
            </a:r>
            <a:r>
              <a:rPr lang="fi-FI" sz="2000" dirty="0"/>
              <a:t>keskusaltaan koekalastustulokset 2019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Käynnissä </a:t>
            </a:r>
            <a:r>
              <a:rPr lang="fi-FI" sz="2000" dirty="0"/>
              <a:t>olevat hankkeet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Muut </a:t>
            </a:r>
            <a:r>
              <a:rPr lang="fi-FI" sz="2000" dirty="0"/>
              <a:t>esille tulevat </a:t>
            </a:r>
            <a:r>
              <a:rPr lang="fi-FI" sz="2000" dirty="0" smtClean="0"/>
              <a:t>asiat - osakaskuntien </a:t>
            </a:r>
            <a:r>
              <a:rPr lang="fi-FI" sz="2000" dirty="0"/>
              <a:t>yhdistämishanke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Seuraava </a:t>
            </a:r>
            <a:r>
              <a:rPr lang="fi-FI" sz="2000" dirty="0"/>
              <a:t>kokous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fi-FI" sz="2000" dirty="0" smtClean="0"/>
              <a:t>Kokouksen </a:t>
            </a:r>
            <a:r>
              <a:rPr lang="fi-FI" sz="2000" dirty="0"/>
              <a:t>päättäminen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>
            <a:extLst>
              <a:ext uri="{FF2B5EF4-FFF2-40B4-BE49-F238E27FC236}">
                <a16:creationId xmlns:a16="http://schemas.microsoft.com/office/drawing/2014/main" id="{41CA7D48-6E3D-4A91-83AE-9E466ADF6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67213"/>
            <a:ext cx="12192000" cy="1476375"/>
          </a:xfrm>
        </p:spPr>
        <p:txBody>
          <a:bodyPr/>
          <a:lstStyle/>
          <a:p>
            <a:r>
              <a:rPr lang="fi-FI" altLang="fi-FI"/>
              <a:t>Tule mukaan – nyt on veden vuoro!</a:t>
            </a:r>
          </a:p>
        </p:txBody>
      </p:sp>
    </p:spTree>
    <p:extLst>
      <p:ext uri="{BB962C8B-B14F-4D97-AF65-F5344CB8AC3E}">
        <p14:creationId xmlns:p14="http://schemas.microsoft.com/office/powerpoint/2010/main" val="1860130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3" y="3213480"/>
            <a:ext cx="6396034" cy="3527888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esille tulevat asiat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Osakaskuntien yhdistämishankkeelle kaavaillaan jatkoa</a:t>
            </a:r>
          </a:p>
          <a:p>
            <a:pPr lvl="2"/>
            <a:r>
              <a:rPr lang="fi-FI" sz="2000" dirty="0" smtClean="0"/>
              <a:t>Rahoitus ei vielä varmistunut</a:t>
            </a:r>
          </a:p>
          <a:p>
            <a:r>
              <a:rPr lang="fi-FI" dirty="0" smtClean="0"/>
              <a:t>Kyyvesi tällä hetkellä kevään </a:t>
            </a:r>
            <a:r>
              <a:rPr lang="fi-FI" dirty="0" smtClean="0">
                <a:hlinkClick r:id="rId4"/>
              </a:rPr>
              <a:t>tulvakorkeudessa</a:t>
            </a:r>
            <a:endParaRPr lang="fi-FI" dirty="0"/>
          </a:p>
          <a:p>
            <a:pPr lvl="2"/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644" y="695663"/>
            <a:ext cx="2101522" cy="598571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664820" y="202477"/>
            <a:ext cx="189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SYKE: Tulvakeskus 2.3.2020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91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Kyyveden-Pieksämäen kalatalousalueen KHS/VHS-suunnitelma, tilannekatsaus</a:t>
            </a:r>
            <a:br>
              <a:rPr lang="fi-FI" sz="3200" dirty="0"/>
            </a:b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2428568"/>
            <a:ext cx="9325037" cy="3569330"/>
          </a:xfrm>
        </p:spPr>
        <p:txBody>
          <a:bodyPr/>
          <a:lstStyle/>
          <a:p>
            <a:r>
              <a:rPr lang="fi-FI" dirty="0" smtClean="0"/>
              <a:t>Kalatalousalue on työstänyt konsultin kanssa kalastuslain vaatimaa sisältöä (KHS), luonnos valmis, erillinen asiakirja</a:t>
            </a:r>
          </a:p>
          <a:p>
            <a:r>
              <a:rPr lang="fi-FI" dirty="0" smtClean="0"/>
              <a:t>Vesienhoitoon liittyviä asioita (VHS) on puitu sidosryhmien kanssa</a:t>
            </a:r>
          </a:p>
          <a:p>
            <a:pPr lvl="2"/>
            <a:r>
              <a:rPr lang="fi-FI" sz="1800" dirty="0" smtClean="0"/>
              <a:t>Seurantaryhmä kokoontui 22.8.2019 Pieksämäellä</a:t>
            </a:r>
          </a:p>
          <a:p>
            <a:pPr lvl="2"/>
            <a:r>
              <a:rPr lang="fi-FI" sz="1800" dirty="0"/>
              <a:t>Seurantaryhmä kokoontui </a:t>
            </a:r>
            <a:r>
              <a:rPr lang="fi-FI" sz="1800" dirty="0" smtClean="0"/>
              <a:t>5.11.2019 Haukivuorella</a:t>
            </a:r>
          </a:p>
          <a:p>
            <a:pPr lvl="2"/>
            <a:r>
              <a:rPr lang="fi-FI" sz="1800" dirty="0" smtClean="0"/>
              <a:t>Tupailta Haukivuorella 3.3.2020, esittely yleisölle</a:t>
            </a:r>
          </a:p>
          <a:p>
            <a:pPr lvl="2"/>
            <a:r>
              <a:rPr lang="fi-FI" sz="1800" dirty="0" smtClean="0"/>
              <a:t>Vielä pitäisi järjestää sidosryhmille työpaja, jotta saadaan jumpattua toimenpiteitä konkreettisemmiksi</a:t>
            </a:r>
          </a:p>
          <a:p>
            <a:r>
              <a:rPr lang="fi-FI" dirty="0" smtClean="0"/>
              <a:t>Suunnitelma valmistuu tänä keväänä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uora nuoliyhdysviiva 35"/>
          <p:cNvCxnSpPr/>
          <p:nvPr/>
        </p:nvCxnSpPr>
        <p:spPr>
          <a:xfrm flipH="1" flipV="1">
            <a:off x="3709778" y="4253548"/>
            <a:ext cx="9" cy="179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nuoliyhdysviiva 3"/>
          <p:cNvCxnSpPr/>
          <p:nvPr/>
        </p:nvCxnSpPr>
        <p:spPr>
          <a:xfrm flipV="1">
            <a:off x="2824753" y="4241816"/>
            <a:ext cx="5802" cy="191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yhdysviiva 2"/>
          <p:cNvCxnSpPr/>
          <p:nvPr/>
        </p:nvCxnSpPr>
        <p:spPr>
          <a:xfrm>
            <a:off x="753875" y="3983917"/>
            <a:ext cx="10714156" cy="44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 rot="5400000">
            <a:off x="645131" y="3984710"/>
            <a:ext cx="2159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rot="5400000">
            <a:off x="4552445" y="3984710"/>
            <a:ext cx="2159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rot="5400000">
            <a:off x="2611183" y="3984711"/>
            <a:ext cx="2159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kstikehys 15"/>
          <p:cNvSpPr txBox="1">
            <a:spLocks noChangeArrowheads="1"/>
          </p:cNvSpPr>
          <p:nvPr/>
        </p:nvSpPr>
        <p:spPr bwMode="auto">
          <a:xfrm>
            <a:off x="1344902" y="3943778"/>
            <a:ext cx="70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2000" dirty="0" smtClean="0">
                <a:latin typeface="Calibri" panose="020F0502020204030204" pitchFamily="34" charset="0"/>
              </a:rPr>
              <a:t>2017</a:t>
            </a:r>
            <a:endParaRPr lang="fi-FI" altLang="fi-FI" sz="2000" dirty="0">
              <a:latin typeface="Calibri" panose="020F0502020204030204" pitchFamily="34" charset="0"/>
            </a:endParaRPr>
          </a:p>
        </p:txBody>
      </p:sp>
      <p:sp>
        <p:nvSpPr>
          <p:cNvPr id="10250" name="Tekstikehys 16"/>
          <p:cNvSpPr txBox="1">
            <a:spLocks noChangeArrowheads="1"/>
          </p:cNvSpPr>
          <p:nvPr/>
        </p:nvSpPr>
        <p:spPr bwMode="auto">
          <a:xfrm>
            <a:off x="5380932" y="3935182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2000" dirty="0" smtClean="0">
                <a:latin typeface="Calibri" panose="020F0502020204030204" pitchFamily="34" charset="0"/>
              </a:rPr>
              <a:t>2019</a:t>
            </a:r>
            <a:endParaRPr lang="fi-FI" altLang="fi-FI" sz="2000" dirty="0">
              <a:latin typeface="Calibri" panose="020F0502020204030204" pitchFamily="34" charset="0"/>
            </a:endParaRPr>
          </a:p>
        </p:txBody>
      </p:sp>
      <p:sp>
        <p:nvSpPr>
          <p:cNvPr id="10252" name="Tekstikehys 39"/>
          <p:cNvSpPr txBox="1">
            <a:spLocks noChangeArrowheads="1"/>
          </p:cNvSpPr>
          <p:nvPr/>
        </p:nvSpPr>
        <p:spPr bwMode="auto">
          <a:xfrm>
            <a:off x="7967133" y="4404135"/>
            <a:ext cx="1214898" cy="938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1100" b="1" dirty="0"/>
              <a:t>Kuuleminen </a:t>
            </a:r>
            <a:r>
              <a:rPr lang="fi-FI" altLang="fi-FI" sz="1100" b="1" dirty="0" smtClean="0"/>
              <a:t>Vesienhoito-</a:t>
            </a:r>
          </a:p>
          <a:p>
            <a:pPr algn="ctr"/>
            <a:r>
              <a:rPr lang="fi-FI" altLang="fi-FI" sz="1100" b="1" dirty="0"/>
              <a:t>s</a:t>
            </a:r>
            <a:r>
              <a:rPr lang="fi-FI" altLang="fi-FI" sz="1100" b="1" dirty="0" smtClean="0"/>
              <a:t>uunnitelma- ehdotuksista </a:t>
            </a:r>
          </a:p>
          <a:p>
            <a:pPr algn="ctr"/>
            <a:r>
              <a:rPr lang="fi-FI" altLang="fi-FI" sz="1100" b="1" dirty="0" smtClean="0"/>
              <a:t>6 kk </a:t>
            </a:r>
            <a:endParaRPr lang="fi-FI" altLang="fi-FI" sz="1100" b="1" dirty="0"/>
          </a:p>
        </p:txBody>
      </p:sp>
      <p:sp>
        <p:nvSpPr>
          <p:cNvPr id="10254" name="Tekstikehys 44"/>
          <p:cNvSpPr txBox="1">
            <a:spLocks noChangeArrowheads="1"/>
          </p:cNvSpPr>
          <p:nvPr/>
        </p:nvSpPr>
        <p:spPr bwMode="auto">
          <a:xfrm>
            <a:off x="10639894" y="4510468"/>
            <a:ext cx="944543" cy="11079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1100" b="1" dirty="0">
                <a:latin typeface="Calibri" panose="020F0502020204030204" pitchFamily="34" charset="0"/>
              </a:rPr>
              <a:t>Vesienhoito-</a:t>
            </a:r>
          </a:p>
          <a:p>
            <a:pPr algn="ctr"/>
            <a:r>
              <a:rPr lang="fi-FI" altLang="fi-FI" sz="1100" b="1" dirty="0">
                <a:latin typeface="Calibri" panose="020F0502020204030204" pitchFamily="34" charset="0"/>
              </a:rPr>
              <a:t>suunnitelmien </a:t>
            </a:r>
            <a:r>
              <a:rPr lang="fi-FI" altLang="fi-FI" sz="1100" b="1" dirty="0" smtClean="0">
                <a:latin typeface="Calibri" panose="020F0502020204030204" pitchFamily="34" charset="0"/>
              </a:rPr>
              <a:t>EU- </a:t>
            </a:r>
            <a:r>
              <a:rPr lang="fi-FI" altLang="fi-FI" sz="1100" b="1" dirty="0">
                <a:latin typeface="Calibri" panose="020F0502020204030204" pitchFamily="34" charset="0"/>
              </a:rPr>
              <a:t>raportointi</a:t>
            </a:r>
          </a:p>
          <a:p>
            <a:pPr algn="ctr"/>
            <a:r>
              <a:rPr lang="fi-FI" altLang="fi-FI" sz="1100" b="1" dirty="0" smtClean="0">
                <a:latin typeface="Calibri" panose="020F0502020204030204" pitchFamily="34" charset="0"/>
              </a:rPr>
              <a:t>maaliskuu 2022 </a:t>
            </a:r>
            <a:endParaRPr lang="fi-FI" altLang="fi-FI" sz="1100" b="1" dirty="0">
              <a:latin typeface="Calibri" panose="020F0502020204030204" pitchFamily="34" charset="0"/>
            </a:endParaRPr>
          </a:p>
        </p:txBody>
      </p:sp>
      <p:sp>
        <p:nvSpPr>
          <p:cNvPr id="10255" name="Tekstikehys 48"/>
          <p:cNvSpPr txBox="1">
            <a:spLocks noChangeArrowheads="1"/>
          </p:cNvSpPr>
          <p:nvPr/>
        </p:nvSpPr>
        <p:spPr bwMode="auto">
          <a:xfrm>
            <a:off x="5245136" y="231888"/>
            <a:ext cx="64324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Vesienhoidon suunnittelun aikataulu </a:t>
            </a:r>
            <a:r>
              <a:rPr lang="fi-FI" altLang="fi-FI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2016-2021, </a:t>
            </a:r>
            <a:endParaRPr lang="fi-FI" altLang="fi-FI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i-FI" altLang="fi-F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 </a:t>
            </a:r>
            <a:r>
              <a:rPr lang="fi-FI" altLang="fi-FI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suunnittelukierros   </a:t>
            </a:r>
            <a:r>
              <a:rPr lang="fi-FI" altLang="fi-FI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vuosille 2022-2027     </a:t>
            </a:r>
            <a:r>
              <a:rPr lang="fi-FI" altLang="fi-FI" sz="1200" b="1" dirty="0" smtClean="0">
                <a:latin typeface="Calibri" panose="020F0502020204030204" pitchFamily="34" charset="0"/>
              </a:rPr>
              <a:t>3/2020</a:t>
            </a:r>
            <a:endParaRPr lang="fi-FI" altLang="fi-FI" sz="1200" dirty="0">
              <a:latin typeface="Calibri" panose="020F0502020204030204" pitchFamily="34" charset="0"/>
            </a:endParaRPr>
          </a:p>
        </p:txBody>
      </p:sp>
      <p:sp>
        <p:nvSpPr>
          <p:cNvPr id="10256" name="Tekstikehys 23"/>
          <p:cNvSpPr txBox="1">
            <a:spLocks noChangeArrowheads="1"/>
          </p:cNvSpPr>
          <p:nvPr/>
        </p:nvSpPr>
        <p:spPr bwMode="auto">
          <a:xfrm>
            <a:off x="9704798" y="4665124"/>
            <a:ext cx="866834" cy="9387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1100" b="1" dirty="0" err="1" smtClean="0">
                <a:latin typeface="Calibri" panose="020F0502020204030204" pitchFamily="34" charset="0"/>
              </a:rPr>
              <a:t>Valtioneu-voston</a:t>
            </a:r>
            <a:endParaRPr lang="fi-FI" altLang="fi-FI" sz="1100" b="1" dirty="0">
              <a:latin typeface="Calibri" panose="020F0502020204030204" pitchFamily="34" charset="0"/>
            </a:endParaRPr>
          </a:p>
          <a:p>
            <a:pPr algn="ctr"/>
            <a:r>
              <a:rPr lang="fi-FI" altLang="fi-FI" sz="1100" b="1" dirty="0" smtClean="0">
                <a:latin typeface="Calibri" panose="020F0502020204030204" pitchFamily="34" charset="0"/>
              </a:rPr>
              <a:t>käsittely</a:t>
            </a:r>
            <a:endParaRPr lang="fi-FI" altLang="fi-FI" sz="1100" b="1" dirty="0">
              <a:latin typeface="Calibri" panose="020F0502020204030204" pitchFamily="34" charset="0"/>
            </a:endParaRPr>
          </a:p>
          <a:p>
            <a:pPr algn="ctr"/>
            <a:r>
              <a:rPr lang="fi-FI" altLang="fi-FI" sz="1100" b="1" dirty="0">
                <a:latin typeface="Calibri" panose="020F0502020204030204" pitchFamily="34" charset="0"/>
              </a:rPr>
              <a:t>j</a:t>
            </a:r>
            <a:r>
              <a:rPr lang="fi-FI" altLang="fi-FI" sz="1100" b="1" dirty="0" smtClean="0">
                <a:latin typeface="Calibri" panose="020F0502020204030204" pitchFamily="34" charset="0"/>
              </a:rPr>
              <a:t>oulukuu 2021</a:t>
            </a:r>
            <a:endParaRPr lang="fi-FI" altLang="fi-FI" sz="1100" b="1" dirty="0">
              <a:latin typeface="Calibri" panose="020F0502020204030204" pitchFamily="34" charset="0"/>
            </a:endParaRPr>
          </a:p>
        </p:txBody>
      </p:sp>
      <p:sp>
        <p:nvSpPr>
          <p:cNvPr id="51" name="Suorakulmio 50"/>
          <p:cNvSpPr/>
          <p:nvPr/>
        </p:nvSpPr>
        <p:spPr>
          <a:xfrm>
            <a:off x="2812972" y="4432876"/>
            <a:ext cx="1032191" cy="859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Työohjelma ja keskeiset kysymykset, </a:t>
            </a:r>
          </a:p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kuuleminen6 </a:t>
            </a:r>
            <a:r>
              <a:rPr lang="fi-FI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</a:t>
            </a:r>
          </a:p>
        </p:txBody>
      </p:sp>
      <p:sp>
        <p:nvSpPr>
          <p:cNvPr id="53" name="Suorakulmio 52"/>
          <p:cNvSpPr/>
          <p:nvPr/>
        </p:nvSpPr>
        <p:spPr>
          <a:xfrm>
            <a:off x="529737" y="5935898"/>
            <a:ext cx="11054700" cy="199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300" b="1" dirty="0" smtClean="0">
                <a:solidFill>
                  <a:schemeClr val="tx1"/>
                </a:solidFill>
              </a:rPr>
              <a:t>Toimenpideohjelmien 2016-2021 toimeenpano </a:t>
            </a:r>
            <a:endParaRPr lang="fi-FI" sz="1300" b="1" dirty="0">
              <a:solidFill>
                <a:schemeClr val="tx1"/>
              </a:solidFill>
            </a:endParaRPr>
          </a:p>
        </p:txBody>
      </p:sp>
      <p:sp>
        <p:nvSpPr>
          <p:cNvPr id="10263" name="Tekstikehys 16"/>
          <p:cNvSpPr txBox="1">
            <a:spLocks noChangeArrowheads="1"/>
          </p:cNvSpPr>
          <p:nvPr/>
        </p:nvSpPr>
        <p:spPr bwMode="auto">
          <a:xfrm>
            <a:off x="7305764" y="3956748"/>
            <a:ext cx="652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dirty="0" smtClean="0">
                <a:latin typeface="Calibri" panose="020F0502020204030204" pitchFamily="34" charset="0"/>
              </a:rPr>
              <a:t>2020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cxnSp>
        <p:nvCxnSpPr>
          <p:cNvPr id="55" name="Suora yhdysviiva 54"/>
          <p:cNvCxnSpPr/>
          <p:nvPr/>
        </p:nvCxnSpPr>
        <p:spPr>
          <a:xfrm rot="5400000">
            <a:off x="8456180" y="4014397"/>
            <a:ext cx="2159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/>
          <p:cNvCxnSpPr/>
          <p:nvPr/>
        </p:nvCxnSpPr>
        <p:spPr>
          <a:xfrm rot="5400000">
            <a:off x="10400956" y="4039691"/>
            <a:ext cx="2159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/>
          <p:nvPr/>
        </p:nvCxnSpPr>
        <p:spPr>
          <a:xfrm rot="5400000">
            <a:off x="6516969" y="4006936"/>
            <a:ext cx="2159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ikehys 15"/>
          <p:cNvSpPr txBox="1">
            <a:spLocks noChangeArrowheads="1"/>
          </p:cNvSpPr>
          <p:nvPr/>
        </p:nvSpPr>
        <p:spPr bwMode="auto">
          <a:xfrm>
            <a:off x="3195828" y="3932266"/>
            <a:ext cx="704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sz="2000" dirty="0" smtClean="0">
                <a:latin typeface="Calibri" panose="020F0502020204030204" pitchFamily="34" charset="0"/>
              </a:rPr>
              <a:t>2018</a:t>
            </a:r>
            <a:endParaRPr lang="fi-FI" altLang="fi-FI" sz="2000" dirty="0">
              <a:latin typeface="Calibri" panose="020F0502020204030204" pitchFamily="34" charset="0"/>
            </a:endParaRPr>
          </a:p>
        </p:txBody>
      </p:sp>
      <p:sp>
        <p:nvSpPr>
          <p:cNvPr id="60" name="Tekstikehys 16"/>
          <p:cNvSpPr txBox="1">
            <a:spLocks noChangeArrowheads="1"/>
          </p:cNvSpPr>
          <p:nvPr/>
        </p:nvSpPr>
        <p:spPr bwMode="auto">
          <a:xfrm>
            <a:off x="9248974" y="3964353"/>
            <a:ext cx="652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i-FI" altLang="fi-FI" dirty="0" smtClean="0">
                <a:latin typeface="Calibri" panose="020F0502020204030204" pitchFamily="34" charset="0"/>
              </a:rPr>
              <a:t>2021</a:t>
            </a:r>
            <a:endParaRPr lang="fi-FI" altLang="fi-FI" dirty="0">
              <a:latin typeface="Calibri" panose="020F0502020204030204" pitchFamily="34" charset="0"/>
            </a:endParaRPr>
          </a:p>
        </p:txBody>
      </p:sp>
      <p:sp>
        <p:nvSpPr>
          <p:cNvPr id="64" name="Suorakulmio 63"/>
          <p:cNvSpPr/>
          <p:nvPr/>
        </p:nvSpPr>
        <p:spPr>
          <a:xfrm>
            <a:off x="2812972" y="2108622"/>
            <a:ext cx="2770589" cy="38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b="1" dirty="0" smtClean="0">
                <a:solidFill>
                  <a:schemeClr val="tx1"/>
                </a:solidFill>
                <a:latin typeface="Arial Narrow" pitchFamily="34" charset="0"/>
              </a:rPr>
              <a:t>Pinta- ja pohjavesien tila-arvio </a:t>
            </a:r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(luokittelu)</a:t>
            </a:r>
            <a:endParaRPr lang="fi-FI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6" name="Suorakulmio 65"/>
          <p:cNvSpPr/>
          <p:nvPr/>
        </p:nvSpPr>
        <p:spPr>
          <a:xfrm>
            <a:off x="4972385" y="2794478"/>
            <a:ext cx="3295246" cy="46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Toimenpideohjelmien 2022-2027 valmistelu</a:t>
            </a:r>
            <a:endParaRPr lang="fi-FI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uorakulmio 68"/>
          <p:cNvSpPr/>
          <p:nvPr/>
        </p:nvSpPr>
        <p:spPr>
          <a:xfrm>
            <a:off x="1048664" y="1555702"/>
            <a:ext cx="1966052" cy="447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 Narrow" pitchFamily="34" charset="0"/>
              </a:rPr>
              <a:t>Ominaispiirteet ja paineiden/ ihmistoiminta arviointi</a:t>
            </a:r>
            <a:endParaRPr lang="fi-FI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Suorakulmio 69"/>
          <p:cNvSpPr/>
          <p:nvPr/>
        </p:nvSpPr>
        <p:spPr>
          <a:xfrm>
            <a:off x="2747355" y="2494548"/>
            <a:ext cx="1506169" cy="342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 Narrow" pitchFamily="34" charset="0"/>
              </a:rPr>
              <a:t>Seurantaohjelmien tarkistus</a:t>
            </a:r>
            <a:endParaRPr lang="fi-FI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Suorakulmio 71"/>
          <p:cNvSpPr/>
          <p:nvPr/>
        </p:nvSpPr>
        <p:spPr>
          <a:xfrm>
            <a:off x="8880106" y="3228885"/>
            <a:ext cx="1345721" cy="529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Suunnitelmien ja ohjelmien viimeistely</a:t>
            </a:r>
            <a:endParaRPr lang="fi-FI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uorakulmio 72"/>
          <p:cNvSpPr/>
          <p:nvPr/>
        </p:nvSpPr>
        <p:spPr>
          <a:xfrm>
            <a:off x="898301" y="3457042"/>
            <a:ext cx="2650681" cy="22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 Narrow" pitchFamily="34" charset="0"/>
              </a:rPr>
              <a:t>Toimenpiteiden toteutumisen seuranta</a:t>
            </a:r>
            <a:endParaRPr lang="fi-FI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Suorakulmio 73"/>
          <p:cNvSpPr/>
          <p:nvPr/>
        </p:nvSpPr>
        <p:spPr>
          <a:xfrm>
            <a:off x="3547849" y="3457042"/>
            <a:ext cx="1120304" cy="229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 Narrow" pitchFamily="34" charset="0"/>
              </a:rPr>
              <a:t>väliraportointi</a:t>
            </a:r>
            <a:endParaRPr lang="fi-FI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Suorakulmio 74"/>
          <p:cNvSpPr/>
          <p:nvPr/>
        </p:nvSpPr>
        <p:spPr>
          <a:xfrm>
            <a:off x="5954668" y="3357824"/>
            <a:ext cx="2011038" cy="47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Vesienhoitosuunnitelmien 2022-2017 valmistelu</a:t>
            </a:r>
            <a:endParaRPr lang="fi-FI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6962845" y="3906201"/>
            <a:ext cx="142664" cy="1650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asakylkinen kolmio 30"/>
          <p:cNvSpPr/>
          <p:nvPr/>
        </p:nvSpPr>
        <p:spPr>
          <a:xfrm>
            <a:off x="-329695" y="3135806"/>
            <a:ext cx="109953" cy="3212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asakylkinen kolmio 31"/>
          <p:cNvSpPr/>
          <p:nvPr/>
        </p:nvSpPr>
        <p:spPr>
          <a:xfrm>
            <a:off x="8504430" y="4076801"/>
            <a:ext cx="109953" cy="32123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3547848" y="1630767"/>
            <a:ext cx="20357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smtClean="0"/>
              <a:t>Luokittelu </a:t>
            </a:r>
            <a:r>
              <a:rPr lang="fi-FI" sz="1200" b="1" dirty="0" err="1" smtClean="0"/>
              <a:t>ELYissä</a:t>
            </a:r>
            <a:r>
              <a:rPr lang="fi-FI" sz="1200" b="1" dirty="0" smtClean="0"/>
              <a:t>/ aloitus syksy 2018</a:t>
            </a:r>
            <a:endParaRPr lang="fi-FI" sz="1200" b="1" dirty="0"/>
          </a:p>
        </p:txBody>
      </p:sp>
      <p:cxnSp>
        <p:nvCxnSpPr>
          <p:cNvPr id="7" name="Suora yhdysviiva 6"/>
          <p:cNvCxnSpPr/>
          <p:nvPr/>
        </p:nvCxnSpPr>
        <p:spPr>
          <a:xfrm flipH="1" flipV="1">
            <a:off x="7017679" y="1091381"/>
            <a:ext cx="12359" cy="2812052"/>
          </a:xfrm>
          <a:prstGeom prst="line">
            <a:avLst/>
          </a:prstGeom>
          <a:ln w="28575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 4"/>
          <p:cNvSpPr/>
          <p:nvPr/>
        </p:nvSpPr>
        <p:spPr>
          <a:xfrm>
            <a:off x="4972385" y="2794478"/>
            <a:ext cx="1113397" cy="460842"/>
          </a:xfrm>
          <a:prstGeom prst="rect">
            <a:avLst/>
          </a:prstGeom>
          <a:solidFill>
            <a:srgbClr val="FFFFFF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/>
        </p:nvSpPr>
        <p:spPr>
          <a:xfrm>
            <a:off x="5954669" y="3357824"/>
            <a:ext cx="444728" cy="470567"/>
          </a:xfrm>
          <a:prstGeom prst="rect">
            <a:avLst/>
          </a:prstGeom>
          <a:solidFill>
            <a:srgbClr val="FFFFFF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95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102942" y="337490"/>
            <a:ext cx="7014520" cy="642942"/>
          </a:xfrm>
        </p:spPr>
        <p:txBody>
          <a:bodyPr/>
          <a:lstStyle/>
          <a:p>
            <a:r>
              <a:rPr lang="fi-FI" sz="3200" dirty="0" smtClean="0"/>
              <a:t>Toimenpiteiden suunnitteluprosessi</a:t>
            </a:r>
            <a:endParaRPr lang="fi-FI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02942" y="2064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2" name="Kaaviokuva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569150"/>
              </p:ext>
            </p:extLst>
          </p:nvPr>
        </p:nvGraphicFramePr>
        <p:xfrm>
          <a:off x="2227149" y="1297185"/>
          <a:ext cx="7914967" cy="544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8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91445" y="288351"/>
            <a:ext cx="9325036" cy="642942"/>
          </a:xfrm>
          <a:solidFill>
            <a:schemeClr val="bg1"/>
          </a:solidFill>
        </p:spPr>
        <p:txBody>
          <a:bodyPr/>
          <a:lstStyle/>
          <a:p>
            <a:r>
              <a:rPr lang="fi-FI" dirty="0" smtClean="0"/>
              <a:t>Toimenpiteiden kohdistaminen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1066800"/>
            <a:ext cx="9325037" cy="5791200"/>
          </a:xfrm>
        </p:spPr>
        <p:txBody>
          <a:bodyPr/>
          <a:lstStyle/>
          <a:p>
            <a:pPr>
              <a:defRPr/>
            </a:pPr>
            <a:r>
              <a:rPr lang="fi-FI" sz="1800" dirty="0">
                <a:solidFill>
                  <a:schemeClr val="tx1">
                    <a:lumMod val="50000"/>
                  </a:schemeClr>
                </a:solidFill>
              </a:rPr>
              <a:t>Ekologisen tilan arvio tärkeä pohja vesienhoidon toimenpiteiden </a:t>
            </a:r>
            <a:r>
              <a:rPr lang="fi-FI" sz="1800" dirty="0" smtClean="0">
                <a:solidFill>
                  <a:schemeClr val="tx1">
                    <a:lumMod val="50000"/>
                  </a:schemeClr>
                </a:solidFill>
              </a:rPr>
              <a:t>asettamiselle</a:t>
            </a:r>
            <a:endParaRPr lang="fi-FI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i-FI" sz="1800" dirty="0">
                <a:solidFill>
                  <a:schemeClr val="tx1">
                    <a:lumMod val="50000"/>
                  </a:schemeClr>
                </a:solidFill>
              </a:rPr>
              <a:t>Suunnittelu kohdentuu:</a:t>
            </a:r>
          </a:p>
          <a:p>
            <a:pPr lvl="1">
              <a:defRPr/>
            </a:pPr>
            <a:r>
              <a:rPr lang="fi-FI" sz="1800" dirty="0">
                <a:solidFill>
                  <a:schemeClr val="tx1">
                    <a:lumMod val="50000"/>
                  </a:schemeClr>
                </a:solidFill>
              </a:rPr>
              <a:t>alle hyvän tilan oleviin vesimuodostumiin</a:t>
            </a:r>
          </a:p>
          <a:p>
            <a:pPr lvl="1">
              <a:defRPr/>
            </a:pPr>
            <a:r>
              <a:rPr lang="fi-FI" sz="1800" dirty="0">
                <a:solidFill>
                  <a:schemeClr val="tx1">
                    <a:lumMod val="50000"/>
                  </a:schemeClr>
                </a:solidFill>
              </a:rPr>
              <a:t>nykyisin erinomaisessa tai hyvässä tilassa oleviin kohteisiin, joissa ihmistoiminnan paineet merkittäviä ja joiden tila uhkaa heiketä nykyisestä ellei toimenpiteitä toteuteta</a:t>
            </a:r>
          </a:p>
          <a:p>
            <a:pPr>
              <a:defRPr/>
            </a:pPr>
            <a:r>
              <a:rPr lang="fi-FI" sz="1800" dirty="0">
                <a:solidFill>
                  <a:schemeClr val="tx1">
                    <a:lumMod val="50000"/>
                  </a:schemeClr>
                </a:solidFill>
              </a:rPr>
              <a:t>Riskinarviointi tarkentuu suunnittelun edetessä</a:t>
            </a:r>
          </a:p>
          <a:p>
            <a:r>
              <a:rPr lang="fi-FI" sz="1800" dirty="0" smtClean="0"/>
              <a:t>Painetarkastelu (tarkennetaan maaliskuun 2020 aikana)</a:t>
            </a:r>
          </a:p>
          <a:p>
            <a:pPr lvl="1"/>
            <a:r>
              <a:rPr lang="fi-FI" sz="1800" dirty="0" smtClean="0"/>
              <a:t>Yksin tai toisen paineen kanssa yhdessä merkittävä</a:t>
            </a:r>
          </a:p>
          <a:p>
            <a:pPr lvl="1"/>
            <a:r>
              <a:rPr lang="fi-FI" sz="1800" dirty="0" smtClean="0"/>
              <a:t>Sektorikohtaiset toimenpiteet</a:t>
            </a:r>
          </a:p>
          <a:p>
            <a:r>
              <a:rPr lang="fi-FI" sz="1800" dirty="0" smtClean="0"/>
              <a:t>Tilatavoitteet</a:t>
            </a:r>
          </a:p>
          <a:p>
            <a:pPr lvl="1"/>
            <a:r>
              <a:rPr lang="fi-FI" sz="1800" dirty="0" smtClean="0"/>
              <a:t>Fosforin/klorofyllin vähentämistarve, muut paikkatietoaineistot</a:t>
            </a:r>
          </a:p>
          <a:p>
            <a:r>
              <a:rPr lang="fi-FI" sz="1800" dirty="0" smtClean="0"/>
              <a:t>Toimenpiteiden suunnittelu</a:t>
            </a:r>
          </a:p>
          <a:p>
            <a:pPr lvl="1"/>
            <a:r>
              <a:rPr lang="fi-FI" sz="1800" dirty="0" smtClean="0"/>
              <a:t>Mitoitus ja kohdistaminen sektori- ja toimenpidekohtaisesti (</a:t>
            </a:r>
            <a:r>
              <a:rPr lang="fi-FI" sz="1800" dirty="0" smtClean="0">
                <a:hlinkClick r:id="rId3"/>
              </a:rPr>
              <a:t>Tutustu!</a:t>
            </a:r>
            <a:r>
              <a:rPr lang="fi-FI" sz="1800" dirty="0" smtClean="0"/>
              <a:t>)</a:t>
            </a:r>
          </a:p>
          <a:p>
            <a:pPr lvl="1"/>
            <a:r>
              <a:rPr lang="fi-FI" sz="1800" dirty="0" smtClean="0"/>
              <a:t>Esim. hajakuormitusta koskevat toimenpiteet kohdistetaan suunnittelualueelle (Mäntyharjun reitin pohjoisosa) </a:t>
            </a:r>
            <a:r>
              <a:rPr lang="fi-FI" sz="1800" dirty="0" smtClean="0">
                <a:sym typeface="Wingdings" panose="05000000000000000000" pitchFamily="2" charset="2"/>
              </a:rPr>
              <a:t> </a:t>
            </a:r>
            <a:r>
              <a:rPr lang="fi-FI" sz="1800" dirty="0" err="1" smtClean="0">
                <a:sym typeface="Wingdings" panose="05000000000000000000" pitchFamily="2" charset="2"/>
              </a:rPr>
              <a:t>kta</a:t>
            </a:r>
            <a:r>
              <a:rPr lang="fi-FI" sz="1800" dirty="0" smtClean="0">
                <a:sym typeface="Wingdings" panose="05000000000000000000" pitchFamily="2" charset="2"/>
              </a:rPr>
              <a:t>-kohtaisessa </a:t>
            </a:r>
            <a:r>
              <a:rPr lang="fi-FI" sz="1800" dirty="0" err="1" smtClean="0">
                <a:sym typeface="Wingdings" panose="05000000000000000000" pitchFamily="2" charset="2"/>
              </a:rPr>
              <a:t>VHS:ssä</a:t>
            </a:r>
            <a:r>
              <a:rPr lang="fi-FI" sz="1800" dirty="0" smtClean="0">
                <a:sym typeface="Wingdings" panose="05000000000000000000" pitchFamily="2" charset="2"/>
              </a:rPr>
              <a:t> kohdistetaan tarkemmin</a:t>
            </a:r>
            <a:endParaRPr lang="fi-FI" sz="18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60" y="2952750"/>
            <a:ext cx="280416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0" y="0"/>
            <a:ext cx="4847492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15" y="0"/>
            <a:ext cx="4847492" cy="6858000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38081" y="398482"/>
            <a:ext cx="2507162" cy="1473193"/>
          </a:xfrm>
        </p:spPr>
        <p:txBody>
          <a:bodyPr/>
          <a:lstStyle/>
          <a:p>
            <a:r>
              <a:rPr lang="fi-FI" dirty="0" smtClean="0"/>
              <a:t>Vesien tila</a:t>
            </a:r>
            <a:r>
              <a:rPr lang="fi-FI" dirty="0"/>
              <a:t> </a:t>
            </a:r>
            <a:r>
              <a:rPr lang="fi-FI" dirty="0" smtClean="0"/>
              <a:t>Kyyveden alueella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>
          <a:xfrm>
            <a:off x="270013" y="2060848"/>
            <a:ext cx="2490772" cy="393705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Riskissä 2019:</a:t>
            </a:r>
          </a:p>
          <a:p>
            <a:r>
              <a:rPr lang="fi-FI" sz="1600" dirty="0" smtClean="0"/>
              <a:t>Törmäjoki-</a:t>
            </a:r>
            <a:r>
              <a:rPr lang="fi-FI" sz="1600" dirty="0" err="1" smtClean="0"/>
              <a:t>Hännilänjoki</a:t>
            </a:r>
            <a:r>
              <a:rPr lang="fi-FI" sz="1600" dirty="0" smtClean="0"/>
              <a:t> (</a:t>
            </a:r>
            <a:r>
              <a:rPr lang="fi-FI" sz="1600" dirty="0" err="1" smtClean="0"/>
              <a:t>HyMo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Pyhäjärvi (</a:t>
            </a:r>
            <a:r>
              <a:rPr lang="fi-FI" sz="1600" dirty="0" err="1" smtClean="0"/>
              <a:t>HyMo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Iso-</a:t>
            </a:r>
            <a:r>
              <a:rPr lang="fi-FI" sz="1600" dirty="0" err="1" smtClean="0"/>
              <a:t>Nivu</a:t>
            </a:r>
            <a:endParaRPr lang="fi-FI" sz="1600" dirty="0" smtClean="0"/>
          </a:p>
          <a:p>
            <a:r>
              <a:rPr lang="fi-FI" sz="1600" dirty="0" err="1" smtClean="0"/>
              <a:t>Palokki</a:t>
            </a:r>
            <a:r>
              <a:rPr lang="fi-FI" sz="1600" dirty="0" smtClean="0"/>
              <a:t> – Hako-</a:t>
            </a:r>
            <a:r>
              <a:rPr lang="fi-FI" sz="1600" dirty="0" err="1" smtClean="0"/>
              <a:t>Palokki</a:t>
            </a:r>
            <a:endParaRPr lang="fi-FI" sz="1600" dirty="0" smtClean="0"/>
          </a:p>
          <a:p>
            <a:r>
              <a:rPr lang="fi-FI" sz="1600" dirty="0"/>
              <a:t>Niskakoskenjoki</a:t>
            </a:r>
          </a:p>
          <a:p>
            <a:r>
              <a:rPr lang="fi-FI" sz="1600" dirty="0" smtClean="0"/>
              <a:t>Niskajärvi</a:t>
            </a:r>
          </a:p>
          <a:p>
            <a:r>
              <a:rPr lang="fi-FI" sz="1600" dirty="0" err="1" smtClean="0"/>
              <a:t>Pitkäsjärvi</a:t>
            </a:r>
            <a:endParaRPr lang="fi-FI" sz="1600" dirty="0" smtClean="0"/>
          </a:p>
          <a:p>
            <a:r>
              <a:rPr lang="fi-FI" sz="1600" dirty="0" smtClean="0"/>
              <a:t>Kyyvesi, keskusallas</a:t>
            </a:r>
          </a:p>
          <a:p>
            <a:r>
              <a:rPr lang="fi-FI" sz="1600" dirty="0" smtClean="0"/>
              <a:t>Koiraselkä</a:t>
            </a:r>
          </a:p>
          <a:p>
            <a:r>
              <a:rPr lang="fi-FI" sz="1600" dirty="0" err="1" smtClean="0"/>
              <a:t>Juurikkaselkä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356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33" y="0"/>
            <a:ext cx="7279067" cy="791241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" y="3701048"/>
            <a:ext cx="10312717" cy="2435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59" y="887527"/>
            <a:ext cx="2822258" cy="2726874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18098" y="1234605"/>
            <a:ext cx="6248461" cy="2221968"/>
          </a:xfrm>
        </p:spPr>
        <p:txBody>
          <a:bodyPr/>
          <a:lstStyle/>
          <a:p>
            <a:r>
              <a:rPr lang="fi-FI" dirty="0" smtClean="0"/>
              <a:t>Painetarkastelu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1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Muuri Liisa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Kyyveden keskusaltaan koekalastukset</a:t>
            </a:r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13018"/>
              </p:ext>
            </p:extLst>
          </p:nvPr>
        </p:nvGraphicFramePr>
        <p:xfrm>
          <a:off x="1860912" y="2797324"/>
          <a:ext cx="3276000" cy="1783080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2439046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184474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893347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632894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093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Verkkoyöt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4139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CPUEn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026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CPUEw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142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Yht</a:t>
                      </a:r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1 631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2 850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6602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Yht</a:t>
                      </a:r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34 905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53 054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55 362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0841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Särkikalat, g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15 098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21 600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13 571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812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Särkikalat, 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025176"/>
                  </a:ext>
                </a:extLst>
              </a:tr>
            </a:tbl>
          </a:graphicData>
        </a:graphic>
      </p:graphicFrame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015146"/>
              </p:ext>
            </p:extLst>
          </p:nvPr>
        </p:nvGraphicFramePr>
        <p:xfrm>
          <a:off x="5906380" y="2502223"/>
          <a:ext cx="4746172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5368413" y="254275"/>
            <a:ext cx="647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CPUE = </a:t>
            </a:r>
            <a:r>
              <a:rPr lang="fi-FI" dirty="0" err="1" smtClean="0">
                <a:solidFill>
                  <a:schemeClr val="bg2">
                    <a:lumMod val="75000"/>
                  </a:schemeClr>
                </a:solidFill>
              </a:rPr>
              <a:t>Catch</a:t>
            </a:r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 Per </a:t>
            </a:r>
            <a:r>
              <a:rPr lang="fi-FI" dirty="0" err="1" smtClean="0">
                <a:solidFill>
                  <a:schemeClr val="bg2">
                    <a:lumMod val="75000"/>
                  </a:schemeClr>
                </a:solidFill>
              </a:rPr>
              <a:t>Unit</a:t>
            </a:r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i-FI" dirty="0" err="1" smtClean="0">
                <a:solidFill>
                  <a:schemeClr val="bg2">
                    <a:lumMod val="75000"/>
                  </a:schemeClr>
                </a:solidFill>
              </a:rPr>
              <a:t>Effort</a:t>
            </a:r>
            <a:r>
              <a:rPr lang="fi-FI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= saalis per pyyntiponnistus ts. pyydysyksikkökohtainen saalis, tässä </a:t>
            </a:r>
            <a:r>
              <a:rPr lang="fi-FI" dirty="0" err="1" smtClean="0">
                <a:solidFill>
                  <a:schemeClr val="bg2">
                    <a:lumMod val="75000"/>
                  </a:schemeClr>
                </a:solidFill>
              </a:rPr>
              <a:t>verkkoyö</a:t>
            </a:r>
            <a:endParaRPr lang="fi-FI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i-FI" dirty="0" smtClean="0">
                <a:solidFill>
                  <a:schemeClr val="bg2">
                    <a:lumMod val="75000"/>
                  </a:schemeClr>
                </a:solidFill>
              </a:rPr>
              <a:t>w = massa, n = yksilömäärä</a:t>
            </a:r>
            <a:endParaRPr lang="fi-F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91444" y="2048608"/>
            <a:ext cx="9325037" cy="3949290"/>
          </a:xfrm>
        </p:spPr>
        <p:txBody>
          <a:bodyPr/>
          <a:lstStyle/>
          <a:p>
            <a:r>
              <a:rPr lang="fi-FI" dirty="0"/>
              <a:t>RKTL/Luke </a:t>
            </a:r>
            <a:r>
              <a:rPr lang="fi-FI" dirty="0" smtClean="0"/>
              <a:t>on koekalastanut keskusaltaan 2008, 2014 ja 2019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sz="2000" dirty="0" err="1" smtClean="0"/>
              <a:t>CPUEw</a:t>
            </a:r>
            <a:r>
              <a:rPr lang="fi-FI" sz="2000" dirty="0" smtClean="0"/>
              <a:t> noussut, </a:t>
            </a:r>
            <a:r>
              <a:rPr lang="fi-FI" sz="2000" dirty="0" err="1" smtClean="0"/>
              <a:t>CPUEn</a:t>
            </a:r>
            <a:r>
              <a:rPr lang="fi-FI" sz="2000" dirty="0" smtClean="0"/>
              <a:t> laskenut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 Saaliissa suurempia kaloja</a:t>
            </a:r>
          </a:p>
          <a:p>
            <a:r>
              <a:rPr lang="fi-FI" sz="2000" dirty="0" smtClean="0"/>
              <a:t>Särkikalojen määrä vähentynyt 41 </a:t>
            </a:r>
            <a:r>
              <a:rPr lang="fi-FI" sz="2000" dirty="0" smtClean="0">
                <a:sym typeface="Wingdings" panose="05000000000000000000" pitchFamily="2" charset="2"/>
              </a:rPr>
              <a:t></a:t>
            </a:r>
            <a:r>
              <a:rPr lang="fi-FI" sz="2000" dirty="0" smtClean="0"/>
              <a:t> 25 %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95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_powerpoint_pohja">
  <a:themeElements>
    <a:clrScheme name="ELY sininen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o.potx" id="{0E8582D7-9B7B-40B4-B62E-C84D7139DFBC}" vid="{FF9899BF-CFF1-4AC8-BBD8-8EE2768F8329}"/>
    </a:ext>
  </a:extLst>
</a:theme>
</file>

<file path=ppt/theme/theme2.xml><?xml version="1.0" encoding="utf-8"?>
<a:theme xmlns:a="http://schemas.openxmlformats.org/drawingml/2006/main" name="Office-teema">
  <a:themeElements>
    <a:clrScheme name="Veden vuoro 1">
      <a:dk1>
        <a:srgbClr val="005379"/>
      </a:dk1>
      <a:lt1>
        <a:srgbClr val="FFFFFF"/>
      </a:lt1>
      <a:dk2>
        <a:srgbClr val="005379"/>
      </a:dk2>
      <a:lt2>
        <a:srgbClr val="E7E6E6"/>
      </a:lt2>
      <a:accent1>
        <a:srgbClr val="005379"/>
      </a:accent1>
      <a:accent2>
        <a:srgbClr val="61C3D7"/>
      </a:accent2>
      <a:accent3>
        <a:srgbClr val="F2A900"/>
      </a:accent3>
      <a:accent4>
        <a:srgbClr val="CF4520"/>
      </a:accent4>
      <a:accent5>
        <a:srgbClr val="7474C1"/>
      </a:accent5>
      <a:accent6>
        <a:srgbClr val="00A3E0"/>
      </a:accent6>
      <a:hlink>
        <a:srgbClr val="61C1D6"/>
      </a:hlink>
      <a:folHlink>
        <a:srgbClr val="00A3E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Veden vuoro">
      <a:dk1>
        <a:srgbClr val="035378"/>
      </a:dk1>
      <a:lt1>
        <a:srgbClr val="FFFFFF"/>
      </a:lt1>
      <a:dk2>
        <a:srgbClr val="035378"/>
      </a:dk2>
      <a:lt2>
        <a:srgbClr val="E7E6E6"/>
      </a:lt2>
      <a:accent1>
        <a:srgbClr val="035378"/>
      </a:accent1>
      <a:accent2>
        <a:srgbClr val="61C1D6"/>
      </a:accent2>
      <a:accent3>
        <a:srgbClr val="FDB300"/>
      </a:accent3>
      <a:accent4>
        <a:srgbClr val="6CAC20"/>
      </a:accent4>
      <a:accent5>
        <a:srgbClr val="A82054"/>
      </a:accent5>
      <a:accent6>
        <a:srgbClr val="4188D3"/>
      </a:accent6>
      <a:hlink>
        <a:srgbClr val="61C1D6"/>
      </a:hlink>
      <a:folHlink>
        <a:srgbClr val="61C1D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xml_kameleon>
  <kieli>Suomi</kieli>
  <dokumentin_x0020_tila/>
  <dokumentin_x0020_tila/>
  <laatijaorganisaatio>Etelä-Savon ELY|3e86f1f2-b12e-4940-b06d-92799703bbe0</laatijaorganisaatio>
  <päiväys>17.10.2019</päiväys>
  <kehalaatija>Muuri Liisa</kehalaatija>
  <dokumenttityyppi>Esitys</dokumenttityyppi>
</xml_kameleon>
</file>

<file path=customXml/itemProps1.xml><?xml version="1.0" encoding="utf-8"?>
<ds:datastoreItem xmlns:ds="http://schemas.openxmlformats.org/officeDocument/2006/customXml" ds:itemID="{FF8633D5-12C8-4189-9E4D-CA5053C5278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ely_o</Template>
  <TotalTime>1655</TotalTime>
  <Words>911</Words>
  <Application>Microsoft Office PowerPoint</Application>
  <PresentationFormat>Laajakuva</PresentationFormat>
  <Paragraphs>290</Paragraphs>
  <Slides>21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Verdana</vt:lpstr>
      <vt:lpstr>Wingdings</vt:lpstr>
      <vt:lpstr>ELY_powerpoint_pohja</vt:lpstr>
      <vt:lpstr>Office-teema</vt:lpstr>
      <vt:lpstr>1_Office-teema</vt:lpstr>
      <vt:lpstr>Kyyveden vesienhoidon johtoryhmä 3.3.2020</vt:lpstr>
      <vt:lpstr>Esityslista</vt:lpstr>
      <vt:lpstr>Kyyveden-Pieksämäen kalatalousalueen KHS/VHS-suunnitelma, tilannekatsaus </vt:lpstr>
      <vt:lpstr>PowerPoint-esitys</vt:lpstr>
      <vt:lpstr>Toimenpiteiden suunnitteluprosessi</vt:lpstr>
      <vt:lpstr>Toimenpiteiden kohdistaminen</vt:lpstr>
      <vt:lpstr>Vesien tila Kyyveden alueella</vt:lpstr>
      <vt:lpstr>Painetarkastelu</vt:lpstr>
      <vt:lpstr>Kyyveden keskusaltaan koekalastukset</vt:lpstr>
      <vt:lpstr>Yksikkösaaliit</vt:lpstr>
      <vt:lpstr>Lajiryhmien osuus yksikkösaaliista (biomassa)</vt:lpstr>
      <vt:lpstr>Lajiryhmien osuus yksikkösaaliista (yksilömäärä)</vt:lpstr>
      <vt:lpstr>Pituusjakaumat</vt:lpstr>
      <vt:lpstr>Ekologinen tila kalaston perusteella</vt:lpstr>
      <vt:lpstr>Vesiensuojelun tehostamisohjelma</vt:lpstr>
      <vt:lpstr>Ohjelman teemat</vt:lpstr>
      <vt:lpstr>Kalatalousalue-kohtaiset vesienhoidon yleissuunnitelmat</vt:lpstr>
      <vt:lpstr>Kyyveden alueella käynnissä olevat hankkeet ja haetut avustukset</vt:lpstr>
      <vt:lpstr>Tarvetta olisi vielä</vt:lpstr>
      <vt:lpstr>Tule mukaan – nyt on veden vuoro!</vt:lpstr>
      <vt:lpstr>Muut esille tulevat asiat</vt:lpstr>
    </vt:vector>
  </TitlesOfParts>
  <Company>Etelä-Savon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Kyyveden vesienhoidon johtoryhmä 17.10.2019</dc:title>
  <dc:creator>Muuri Liisa</dc:creator>
  <cp:keywords/>
  <cp:lastModifiedBy>Muuri Liisa</cp:lastModifiedBy>
  <cp:revision>101</cp:revision>
  <dcterms:created xsi:type="dcterms:W3CDTF">2019-10-01T08:06:58Z</dcterms:created>
  <dcterms:modified xsi:type="dcterms:W3CDTF">2020-03-18T07:09:53Z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460.1004.02.001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ely_o.potx</vt:lpwstr>
  </property>
  <property fmtid="{D5CDD505-2E9C-101B-9397-08002B2CF9AE}" pid="6" name="dvDefinition">
    <vt:lpwstr>1001 (dd_default.xml)</vt:lpwstr>
  </property>
  <property fmtid="{D5CDD505-2E9C-101B-9397-08002B2CF9AE}" pid="7" name="dvDefinitionID">
    <vt:lpwstr>1001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460.90.02.204</vt:lpwstr>
  </property>
  <property fmtid="{D5CDD505-2E9C-101B-9397-08002B2CF9AE}" pid="10" name="dvDefinitionVersion">
    <vt:lpwstr>02.001 / 13.4.2016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ESA</vt:lpwstr>
  </property>
  <property fmtid="{D5CDD505-2E9C-101B-9397-08002B2CF9AE}" pid="21" name="dvSite">
    <vt:lpwstr>Mikkeli</vt:lpwstr>
  </property>
  <property fmtid="{D5CDD505-2E9C-101B-9397-08002B2CF9AE}" pid="22" name="dvNumbering">
    <vt:lpwstr>0</vt:lpwstr>
  </property>
  <property fmtid="{D5CDD505-2E9C-101B-9397-08002B2CF9AE}" pid="23" name="dvDUname">
    <vt:lpwstr>Muuri Liisa</vt:lpwstr>
  </property>
  <property fmtid="{D5CDD505-2E9C-101B-9397-08002B2CF9AE}" pid="24" name="dvdufname">
    <vt:lpwstr>Liisa</vt:lpwstr>
  </property>
  <property fmtid="{D5CDD505-2E9C-101B-9397-08002B2CF9AE}" pid="25" name="dvdulname">
    <vt:lpwstr>Muuri</vt:lpwstr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  <property fmtid="{D5CDD505-2E9C-101B-9397-08002B2CF9AE}" pid="29" name="Kieli">
    <vt:lpwstr>Suomi</vt:lpwstr>
  </property>
  <property fmtid="{D5CDD505-2E9C-101B-9397-08002B2CF9AE}" pid="30" name="Dokumentin_x0020_tila">
    <vt:lpwstr/>
  </property>
  <property fmtid="{D5CDD505-2E9C-101B-9397-08002B2CF9AE}" pid="31" name="Laatijaorganisaatio">
    <vt:lpwstr>Etelä-Savon ELY</vt:lpwstr>
  </property>
  <property fmtid="{D5CDD505-2E9C-101B-9397-08002B2CF9AE}" pid="32" name="Päiväys">
    <vt:filetime>2019-10-16T21:00:00Z</vt:filetime>
  </property>
  <property fmtid="{D5CDD505-2E9C-101B-9397-08002B2CF9AE}" pid="33" name="KEHALaatija">
    <vt:lpwstr>Muuri Liisa</vt:lpwstr>
  </property>
  <property fmtid="{D5CDD505-2E9C-101B-9397-08002B2CF9AE}" pid="34" name="Asiakirjan tyyppi">
    <vt:lpwstr>Esitys</vt:lpwstr>
  </property>
  <property fmtid="{D5CDD505-2E9C-101B-9397-08002B2CF9AE}" pid="35" name="Dokumenttityyppi">
    <vt:lpwstr>Esitys</vt:lpwstr>
  </property>
</Properties>
</file>