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31" r:id="rId5"/>
    <p:sldId id="300" r:id="rId6"/>
    <p:sldId id="340" r:id="rId7"/>
    <p:sldId id="341" r:id="rId8"/>
    <p:sldId id="306" r:id="rId9"/>
    <p:sldId id="342" r:id="rId10"/>
    <p:sldId id="348" r:id="rId11"/>
    <p:sldId id="347" r:id="rId12"/>
    <p:sldId id="344" r:id="rId13"/>
    <p:sldId id="345" r:id="rId14"/>
    <p:sldId id="346" r:id="rId15"/>
    <p:sldId id="349" r:id="rId16"/>
    <p:sldId id="343" r:id="rId17"/>
    <p:sldId id="338" r:id="rId18"/>
  </p:sldIdLst>
  <p:sldSz cx="9144000" cy="5143500" type="screen16x9"/>
  <p:notesSz cx="9874250" cy="6797675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0">
          <p15:clr>
            <a:srgbClr val="A4A3A4"/>
          </p15:clr>
        </p15:guide>
        <p15:guide id="2" orient="horz" pos="3066">
          <p15:clr>
            <a:srgbClr val="A4A3A4"/>
          </p15:clr>
        </p15:guide>
        <p15:guide id="3" orient="horz" pos="2736">
          <p15:clr>
            <a:srgbClr val="A4A3A4"/>
          </p15:clr>
        </p15:guide>
        <p15:guide id="4" orient="horz" pos="826">
          <p15:clr>
            <a:srgbClr val="A4A3A4"/>
          </p15:clr>
        </p15:guide>
        <p15:guide id="5" pos="726">
          <p15:clr>
            <a:srgbClr val="A4A3A4"/>
          </p15:clr>
        </p15:guide>
        <p15:guide id="6" pos="5034">
          <p15:clr>
            <a:srgbClr val="A4A3A4"/>
          </p15:clr>
        </p15:guide>
        <p15:guide id="7" pos="1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>
          <p15:clr>
            <a:srgbClr val="A4A3A4"/>
          </p15:clr>
        </p15:guide>
        <p15:guide id="2" pos="311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Tekijä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B233"/>
    <a:srgbClr val="148A29"/>
    <a:srgbClr val="84D0F0"/>
    <a:srgbClr val="189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87" autoAdjust="0"/>
    <p:restoredTop sz="94699" autoAdjust="0"/>
  </p:normalViewPr>
  <p:slideViewPr>
    <p:cSldViewPr snapToGrid="0" snapToObjects="1">
      <p:cViewPr varScale="1">
        <p:scale>
          <a:sx n="73" d="100"/>
          <a:sy n="73" d="100"/>
        </p:scale>
        <p:origin x="772" y="52"/>
      </p:cViewPr>
      <p:guideLst>
        <p:guide orient="horz" pos="330"/>
        <p:guide orient="horz" pos="3066"/>
        <p:guide orient="horz" pos="2736"/>
        <p:guide orient="horz" pos="826"/>
        <p:guide pos="726"/>
        <p:guide pos="5034"/>
        <p:guide pos="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2" d="100"/>
          <a:sy n="132" d="100"/>
        </p:scale>
        <p:origin x="-1518" y="-84"/>
      </p:cViewPr>
      <p:guideLst>
        <p:guide orient="horz" pos="2142"/>
        <p:guide pos="31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8" y="1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5593130" y="1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0AE55-0C82-4D57-9F91-4CBA3D6DD7AB}" type="datetimeFigureOut">
              <a:rPr lang="fi-FI" smtClean="0"/>
              <a:pPr/>
              <a:t>28.9.2021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8" y="6456616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5593130" y="6456616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229EC-BD9E-4230-A4FC-5E6FBB0B4C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7637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8" y="1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5593130" y="1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9AA8FF-215C-472F-A8C7-7C757995D4A7}" type="datetimeFigureOut">
              <a:rPr lang="fi-FI" smtClean="0"/>
              <a:pPr/>
              <a:t>28.9.2021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2673350" y="509588"/>
            <a:ext cx="45275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987425" y="3228898"/>
            <a:ext cx="789940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8" y="6456616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5593130" y="6456616"/>
            <a:ext cx="4278841" cy="3398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C8229-B5CC-44AB-AB45-F2763324C7B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257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buFont typeface="Courier New" pitchFamily="49" charset="0"/>
      <a:buChar char="o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buFont typeface="Arial" pitchFamily="34" charset="0"/>
      <a:buChar char="∙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C8229-B5CC-44AB-AB45-F2763324C7BE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2773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0,7 </a:t>
            </a:r>
            <a:r>
              <a:rPr lang="fi-FI" dirty="0" err="1"/>
              <a:t>amps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C8229-B5CC-44AB-AB45-F2763324C7BE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1929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, ei kuvaa, VE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0" cy="5143499"/>
          </a:xfrm>
          <a:prstGeom prst="rect">
            <a:avLst/>
          </a:prstGeom>
        </p:spPr>
      </p:pic>
      <p:sp>
        <p:nvSpPr>
          <p:cNvPr id="5" name="Otsikko 1"/>
          <p:cNvSpPr>
            <a:spLocks noGrp="1"/>
          </p:cNvSpPr>
          <p:nvPr>
            <p:ph type="ctrTitle" hasCustomPrompt="1"/>
          </p:nvPr>
        </p:nvSpPr>
        <p:spPr>
          <a:xfrm>
            <a:off x="1152525" y="1311274"/>
            <a:ext cx="6838950" cy="1983069"/>
          </a:xfrm>
        </p:spPr>
        <p:txBody>
          <a:bodyPr>
            <a:noAutofit/>
          </a:bodyPr>
          <a:lstStyle>
            <a:lvl1pPr algn="r">
              <a:lnSpc>
                <a:spcPts val="3600"/>
              </a:lnSpc>
              <a:defRPr lang="fi-FI" sz="3200" b="1" kern="1200" baseline="0" dirty="0" smtClean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Kuvaton kansidia </a:t>
            </a:r>
            <a:br>
              <a:rPr lang="fi-FI" dirty="0"/>
            </a:br>
            <a:r>
              <a:rPr lang="fi-FI" dirty="0"/>
              <a:t>Esityksen nimi mustalla tekstillä </a:t>
            </a:r>
            <a:br>
              <a:rPr lang="fi-FI" dirty="0"/>
            </a:br>
            <a:r>
              <a:rPr lang="fi-FI" dirty="0"/>
              <a:t>yhdellä tai useammalla rivillä</a:t>
            </a:r>
          </a:p>
        </p:txBody>
      </p:sp>
      <p:sp>
        <p:nvSpPr>
          <p:cNvPr id="6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Esityksen pitäjä</a:t>
            </a:r>
            <a:br>
              <a:rPr lang="fi-FI" dirty="0"/>
            </a:br>
            <a:r>
              <a:rPr lang="fi-FI" dirty="0"/>
              <a:t>Suomen ympäristökeskus SYKE</a:t>
            </a:r>
            <a:br>
              <a:rPr lang="fi-FI" dirty="0"/>
            </a:br>
            <a:r>
              <a:rPr lang="fi-FI" dirty="0"/>
              <a:t>Tilaisuus &amp; päivämäärä</a:t>
            </a:r>
          </a:p>
        </p:txBody>
      </p:sp>
      <p:pic>
        <p:nvPicPr>
          <p:cNvPr id="7" name="Kuva 6" descr="Syke-logo">
            <a:extLst>
              <a:ext uri="{FF2B5EF4-FFF2-40B4-BE49-F238E27FC236}">
                <a16:creationId xmlns:a16="http://schemas.microsoft.com/office/drawing/2014/main" id="{E05A1A61-5A64-46B5-9266-7D3BC5801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940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7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, PALLOkuva, RU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6683816B-9CAE-465E-93C2-8E1C02777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6" y="1"/>
            <a:ext cx="9141287" cy="5143497"/>
          </a:xfrm>
          <a:prstGeom prst="rect">
            <a:avLst/>
          </a:prstGeom>
        </p:spPr>
      </p:pic>
      <p:sp>
        <p:nvSpPr>
          <p:cNvPr id="7" name="Otsikko 1"/>
          <p:cNvSpPr>
            <a:spLocks noGrp="1"/>
          </p:cNvSpPr>
          <p:nvPr>
            <p:ph type="ctrTitle" hasCustomPrompt="1"/>
          </p:nvPr>
        </p:nvSpPr>
        <p:spPr>
          <a:xfrm>
            <a:off x="1152525" y="523875"/>
            <a:ext cx="4396505" cy="2695314"/>
          </a:xfrm>
        </p:spPr>
        <p:txBody>
          <a:bodyPr>
            <a:noAutofit/>
          </a:bodyPr>
          <a:lstStyle>
            <a:lvl1pPr algn="l">
              <a:lnSpc>
                <a:spcPts val="3400"/>
              </a:lnSpc>
              <a:defRPr sz="3200" b="1" baseline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Pallokuvallinen kansidia. Lyhyen otsikon rivitys</a:t>
            </a:r>
            <a:br>
              <a:rPr lang="fi-FI" dirty="0"/>
            </a:br>
            <a:r>
              <a:rPr lang="fi-FI" dirty="0"/>
              <a:t>kuvan reunaa </a:t>
            </a:r>
            <a:br>
              <a:rPr lang="fi-FI" dirty="0"/>
            </a:br>
            <a:r>
              <a:rPr lang="fi-FI" dirty="0"/>
              <a:t>muotoillen</a:t>
            </a:r>
          </a:p>
        </p:txBody>
      </p:sp>
      <p:sp>
        <p:nvSpPr>
          <p:cNvPr id="8" name="Kuvan paikkamerkki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9994" y="560212"/>
            <a:ext cx="3734531" cy="3734531"/>
          </a:xfrm>
          <a:prstGeom prst="ellipse">
            <a:avLst/>
          </a:prstGeom>
          <a:solidFill>
            <a:schemeClr val="bg1"/>
          </a:solidFill>
          <a:ln w="69850">
            <a:solidFill>
              <a:schemeClr val="bg1"/>
            </a:solidFill>
          </a:ln>
        </p:spPr>
        <p:txBody>
          <a:bodyPr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fi-FI" dirty="0"/>
              <a:t>Lisää pallokuva napsauttamalla kuvaketta. </a:t>
            </a:r>
            <a:br>
              <a:rPr lang="fi-FI" dirty="0"/>
            </a:br>
            <a:r>
              <a:rPr lang="fi-FI" dirty="0"/>
              <a:t>Halutessasi muuttaa kuvan rajausta aktivoi kuvalaatikko ja valitse </a:t>
            </a:r>
            <a:r>
              <a:rPr lang="fi-FI" dirty="0" err="1"/>
              <a:t>Muotoile-välilehdeltä</a:t>
            </a:r>
            <a:r>
              <a:rPr lang="fi-FI" dirty="0"/>
              <a:t> ’Rajaa’ työkalu &gt; voit siirtää kuvaa tai skaalata sitä suuremmaksi pallon sisällä. Huomioi että kuvassa on tarkoituksella valkoinen kehys.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Skaalaa kuvaa </a:t>
            </a:r>
            <a:r>
              <a:rPr lang="fi-FI" dirty="0" err="1"/>
              <a:t>shift-näppäin</a:t>
            </a:r>
            <a:r>
              <a:rPr lang="fi-FI" dirty="0"/>
              <a:t> pohjassa kuvan kulmissa olevista vaaleista palloista.</a:t>
            </a:r>
            <a:br>
              <a:rPr lang="fi-FI" dirty="0"/>
            </a:br>
            <a:r>
              <a:rPr lang="fi-FI" dirty="0"/>
              <a:t>Kun rajaus/skaalaus on sopiva, klikkaa kuvan ulkopuolelle.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Halutessasi vaihtaa kuvan, aktivoi kuva ja poista se </a:t>
            </a:r>
            <a:r>
              <a:rPr lang="fi-FI" dirty="0" err="1"/>
              <a:t>Delete-näppäimellä</a:t>
            </a:r>
            <a:r>
              <a:rPr lang="fi-FI" dirty="0"/>
              <a:t>. Klikkaa kuvaketta lisätäksesi uuden kuvan.</a:t>
            </a:r>
          </a:p>
        </p:txBody>
      </p:sp>
      <p:sp>
        <p:nvSpPr>
          <p:cNvPr id="9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l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Esityksen pitäjä</a:t>
            </a:r>
            <a:br>
              <a:rPr lang="fi-FI" dirty="0"/>
            </a:br>
            <a:r>
              <a:rPr lang="fi-FI" dirty="0"/>
              <a:t>Suomen ympäristökeskus SYKE</a:t>
            </a:r>
            <a:br>
              <a:rPr lang="fi-FI" dirty="0"/>
            </a:br>
            <a:r>
              <a:rPr lang="fi-FI" dirty="0"/>
              <a:t>Tilaisuus &amp; päivämäärä</a:t>
            </a:r>
          </a:p>
        </p:txBody>
      </p:sp>
      <p:pic>
        <p:nvPicPr>
          <p:cNvPr id="12" name="Kuva 11" descr="Syke-logo">
            <a:extLst>
              <a:ext uri="{FF2B5EF4-FFF2-40B4-BE49-F238E27FC236}">
                <a16:creationId xmlns:a16="http://schemas.microsoft.com/office/drawing/2014/main" id="{FEB4C6D7-E585-4BC4-B98E-BB853BC4FC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7784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, PALLOkuva, SUM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189351D6-1B32-4A31-B921-67E5C606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0" cy="5143499"/>
          </a:xfrm>
          <a:prstGeom prst="rect">
            <a:avLst/>
          </a:prstGeom>
        </p:spPr>
      </p:pic>
      <p:sp>
        <p:nvSpPr>
          <p:cNvPr id="7" name="Otsikko 1"/>
          <p:cNvSpPr>
            <a:spLocks noGrp="1"/>
          </p:cNvSpPr>
          <p:nvPr>
            <p:ph type="ctrTitle" hasCustomPrompt="1"/>
          </p:nvPr>
        </p:nvSpPr>
        <p:spPr>
          <a:xfrm>
            <a:off x="1152525" y="523875"/>
            <a:ext cx="4396505" cy="2695314"/>
          </a:xfrm>
        </p:spPr>
        <p:txBody>
          <a:bodyPr>
            <a:noAutofit/>
          </a:bodyPr>
          <a:lstStyle>
            <a:lvl1pPr algn="l">
              <a:lnSpc>
                <a:spcPts val="3400"/>
              </a:lnSpc>
              <a:defRPr sz="3200" b="1" baseline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Pallokuvallinen kansidia. Lyhyen otsikon rivitys</a:t>
            </a:r>
            <a:br>
              <a:rPr lang="fi-FI" dirty="0"/>
            </a:br>
            <a:r>
              <a:rPr lang="fi-FI" dirty="0"/>
              <a:t>kuvan reunaa </a:t>
            </a:r>
            <a:br>
              <a:rPr lang="fi-FI" dirty="0"/>
            </a:br>
            <a:r>
              <a:rPr lang="fi-FI" dirty="0"/>
              <a:t>muotoillen</a:t>
            </a:r>
          </a:p>
        </p:txBody>
      </p:sp>
      <p:sp>
        <p:nvSpPr>
          <p:cNvPr id="8" name="Kuvan paikkamerkki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9994" y="560212"/>
            <a:ext cx="3734531" cy="3734531"/>
          </a:xfrm>
          <a:prstGeom prst="ellipse">
            <a:avLst/>
          </a:prstGeom>
          <a:solidFill>
            <a:schemeClr val="bg1"/>
          </a:solidFill>
          <a:ln w="69850">
            <a:solidFill>
              <a:schemeClr val="bg1"/>
            </a:solidFill>
          </a:ln>
        </p:spPr>
        <p:txBody>
          <a:bodyPr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fi-FI" dirty="0"/>
              <a:t>Lisää pallokuva napsauttamalla kuvaketta. </a:t>
            </a:r>
            <a:br>
              <a:rPr lang="fi-FI" dirty="0"/>
            </a:br>
            <a:r>
              <a:rPr lang="fi-FI" dirty="0"/>
              <a:t>Halutessasi muuttaa kuvan rajausta aktivoi kuvalaatikko ja valitse </a:t>
            </a:r>
            <a:r>
              <a:rPr lang="fi-FI" dirty="0" err="1"/>
              <a:t>Muotoile-välilehdeltä</a:t>
            </a:r>
            <a:r>
              <a:rPr lang="fi-FI" dirty="0"/>
              <a:t> ’Rajaa’ työkalu &gt; voit siirtää kuvaa tai skaalata sitä suuremmaksi pallon sisällä. Huomioi että kuvassa on tarkoituksella valkoinen kehys.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Skaalaa kuvaa </a:t>
            </a:r>
            <a:r>
              <a:rPr lang="fi-FI" dirty="0" err="1"/>
              <a:t>shift-näppäin</a:t>
            </a:r>
            <a:r>
              <a:rPr lang="fi-FI" dirty="0"/>
              <a:t> pohjassa kuvan kulmissa olevista vaaleista palloista.</a:t>
            </a:r>
            <a:br>
              <a:rPr lang="fi-FI" dirty="0"/>
            </a:br>
            <a:r>
              <a:rPr lang="fi-FI" dirty="0"/>
              <a:t>Kun rajaus/skaalaus on sopiva, klikkaa kuvan ulkopuolelle.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Halutessasi vaihtaa kuvan, aktivoi kuva ja poista se </a:t>
            </a:r>
            <a:r>
              <a:rPr lang="fi-FI" dirty="0" err="1"/>
              <a:t>Delete-näppäimellä</a:t>
            </a:r>
            <a:r>
              <a:rPr lang="fi-FI" dirty="0"/>
              <a:t>. Klikkaa kuvaketta lisätäksesi uuden kuvan.</a:t>
            </a:r>
          </a:p>
        </p:txBody>
      </p:sp>
      <p:sp>
        <p:nvSpPr>
          <p:cNvPr id="9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l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Esityksen pitäjä</a:t>
            </a:r>
            <a:br>
              <a:rPr lang="fi-FI" dirty="0"/>
            </a:br>
            <a:r>
              <a:rPr lang="fi-FI" dirty="0"/>
              <a:t>Suomen ympäristökeskus SYKE</a:t>
            </a:r>
            <a:br>
              <a:rPr lang="fi-FI" dirty="0"/>
            </a:br>
            <a:r>
              <a:rPr lang="fi-FI" dirty="0"/>
              <a:t>Tilaisuus &amp; päivämäärä</a:t>
            </a:r>
          </a:p>
        </p:txBody>
      </p:sp>
      <p:pic>
        <p:nvPicPr>
          <p:cNvPr id="12" name="Kuva 11" descr="Syke-logo">
            <a:extLst>
              <a:ext uri="{FF2B5EF4-FFF2-40B4-BE49-F238E27FC236}">
                <a16:creationId xmlns:a16="http://schemas.microsoft.com/office/drawing/2014/main" id="{FFAFAFF4-BA03-4683-8B26-8D6548BDC9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5373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:Otsikko,ingressi,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2" cy="5143500"/>
          </a:xfrm>
          <a:prstGeom prst="rect">
            <a:avLst/>
          </a:prstGeom>
        </p:spPr>
      </p:pic>
      <p:sp>
        <p:nvSpPr>
          <p:cNvPr id="11" name="Tekstin paikkamerkki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52525" y="1311275"/>
            <a:ext cx="6838951" cy="594122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dirty="0"/>
              <a:t>Alaotsikko tai ingressi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152526" y="2116899"/>
            <a:ext cx="6838950" cy="275037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Luettelo ensimmäinen taso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 descr="Syke-logo">
            <a:extLst>
              <a:ext uri="{FF2B5EF4-FFF2-40B4-BE49-F238E27FC236}">
                <a16:creationId xmlns:a16="http://schemas.microsoft.com/office/drawing/2014/main" id="{AD5B0096-6B6E-4C24-A18D-AD92D6AAD9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:Otsikko,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ADBE8193-DA67-4603-AFE5-CCBBE497A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2" cy="5143500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fi-FI" dirty="0"/>
              <a:t>Luettelo ensimmäinen taso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Otsikko 7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7" name="Kuva 6" descr="Syke-logo">
            <a:extLst>
              <a:ext uri="{FF2B5EF4-FFF2-40B4-BE49-F238E27FC236}">
                <a16:creationId xmlns:a16="http://schemas.microsoft.com/office/drawing/2014/main" id="{5CC54861-FED3-43ED-BC57-DF8582F9C3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:Otsikko,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A70F6D1C-1768-478D-AE33-BEC953A37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2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2525" y="523174"/>
            <a:ext cx="6838950" cy="781838"/>
          </a:xfrm>
        </p:spPr>
        <p:txBody>
          <a:bodyPr/>
          <a:lstStyle>
            <a:lvl1pPr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4496844" y="1311275"/>
            <a:ext cx="3494631" cy="3556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Luettelo ensimmäinen taso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11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1152180" y="1311275"/>
            <a:ext cx="3206878" cy="3556000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Luettelo ensimmäinen taso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pic>
        <p:nvPicPr>
          <p:cNvPr id="12" name="Kuva 11" descr="Syke-logo">
            <a:extLst>
              <a:ext uri="{FF2B5EF4-FFF2-40B4-BE49-F238E27FC236}">
                <a16:creationId xmlns:a16="http://schemas.microsoft.com/office/drawing/2014/main" id="{70819E0E-4CD2-4174-B930-9701B9640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:Otsikko,ingressi,2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B8CF112F-E27B-4A9D-BDDD-1E8F31B72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2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2526" y="523873"/>
            <a:ext cx="6838950" cy="787401"/>
          </a:xfrm>
        </p:spPr>
        <p:txBody>
          <a:bodyPr/>
          <a:lstStyle>
            <a:lvl1pPr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4597052" y="1763100"/>
            <a:ext cx="3394424" cy="3104174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Tx/>
              <a:buFont typeface="Arial" pitchFamily="34" charset="0"/>
              <a:buChar char="●"/>
              <a:tabLst/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Luettelo ensimmäinen taso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11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1152525" y="1763099"/>
            <a:ext cx="3281689" cy="3104175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Luettelo ensimmäinen taso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14" name="Tekstin paikkamerkki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52526" y="1311273"/>
            <a:ext cx="6838950" cy="39608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dirty="0"/>
              <a:t>Alaotsikko tai ingressi</a:t>
            </a:r>
          </a:p>
        </p:txBody>
      </p:sp>
      <p:pic>
        <p:nvPicPr>
          <p:cNvPr id="13" name="Kuva 12" descr="Syke-logo">
            <a:extLst>
              <a:ext uri="{FF2B5EF4-FFF2-40B4-BE49-F238E27FC236}">
                <a16:creationId xmlns:a16="http://schemas.microsoft.com/office/drawing/2014/main" id="{A6B71C3F-9B3D-4722-83D5-394168DCD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:Otsikko,sisältö,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11CDDD13-D554-4DA0-B8EC-B5C820183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2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2526" y="523873"/>
            <a:ext cx="6838950" cy="787401"/>
          </a:xfrm>
        </p:spPr>
        <p:txBody>
          <a:bodyPr/>
          <a:lstStyle>
            <a:lvl1pPr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3845490" y="1311275"/>
            <a:ext cx="4145985" cy="303212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i="1" baseline="0">
                <a:solidFill>
                  <a:srgbClr val="FF0000"/>
                </a:solidFill>
              </a:defRPr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Lisää taulukko, kuva, </a:t>
            </a:r>
            <a:r>
              <a:rPr lang="fi-FI" dirty="0" err="1"/>
              <a:t>graafi</a:t>
            </a:r>
            <a:r>
              <a:rPr lang="fi-FI" dirty="0"/>
              <a:t> tai </a:t>
            </a:r>
            <a:r>
              <a:rPr lang="fi-FI" dirty="0" err="1"/>
              <a:t>SmartArt</a:t>
            </a:r>
            <a:r>
              <a:rPr lang="fi-FI" dirty="0"/>
              <a:t> kaavio napsauttamalla kuvaketta.</a:t>
            </a:r>
          </a:p>
        </p:txBody>
      </p:sp>
      <p:sp>
        <p:nvSpPr>
          <p:cNvPr id="11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1152526" y="1311273"/>
            <a:ext cx="2555378" cy="303212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Luettelo ensimmäinen taso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pic>
        <p:nvPicPr>
          <p:cNvPr id="12" name="Kuva 11" descr="Syke-logo">
            <a:extLst>
              <a:ext uri="{FF2B5EF4-FFF2-40B4-BE49-F238E27FC236}">
                <a16:creationId xmlns:a16="http://schemas.microsoft.com/office/drawing/2014/main" id="{566F7233-EE26-4759-9723-43ED0BEC4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DED0399A-D9A7-47F8-951D-5F46D2D03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2" cy="5143500"/>
          </a:xfrm>
          <a:prstGeom prst="rect">
            <a:avLst/>
          </a:prstGeom>
        </p:spPr>
      </p:pic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1152526" y="4343399"/>
            <a:ext cx="6838949" cy="523876"/>
          </a:xfrm>
        </p:spPr>
        <p:txBody>
          <a:bodyPr>
            <a:noAutofit/>
          </a:bodyPr>
          <a:lstStyle>
            <a:lvl1pPr marL="0" indent="0">
              <a:lnSpc>
                <a:spcPts val="1600"/>
              </a:lnSpc>
              <a:buNone/>
              <a:defRPr sz="1600" b="0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Kuvateksti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Sisällön paikkamerkki 3"/>
          <p:cNvSpPr>
            <a:spLocks noGrp="1"/>
          </p:cNvSpPr>
          <p:nvPr>
            <p:ph sz="half" idx="13" hasCustomPrompt="1"/>
          </p:nvPr>
        </p:nvSpPr>
        <p:spPr>
          <a:xfrm>
            <a:off x="1152526" y="1311274"/>
            <a:ext cx="6838950" cy="294131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0" i="1">
                <a:solidFill>
                  <a:srgbClr val="FF0000"/>
                </a:solidFill>
              </a:defRPr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Lisää taulukko, kuva, </a:t>
            </a:r>
            <a:r>
              <a:rPr lang="fi-FI" dirty="0" err="1"/>
              <a:t>graafi</a:t>
            </a:r>
            <a:r>
              <a:rPr lang="fi-FI" dirty="0"/>
              <a:t> tai </a:t>
            </a:r>
            <a:r>
              <a:rPr lang="fi-FI" dirty="0" err="1"/>
              <a:t>SmartArt</a:t>
            </a:r>
            <a:r>
              <a:rPr lang="fi-FI" dirty="0"/>
              <a:t> kaavio napsauttamalla kuvaketta.</a:t>
            </a:r>
          </a:p>
        </p:txBody>
      </p:sp>
      <p:sp>
        <p:nvSpPr>
          <p:cNvPr id="10" name="Otsikko 9"/>
          <p:cNvSpPr>
            <a:spLocks noGrp="1"/>
          </p:cNvSpPr>
          <p:nvPr>
            <p:ph type="title" hasCustomPrompt="1"/>
          </p:nvPr>
        </p:nvSpPr>
        <p:spPr>
          <a:xfrm>
            <a:off x="1152526" y="523874"/>
            <a:ext cx="6838950" cy="787400"/>
          </a:xfrm>
        </p:spPr>
        <p:txBody>
          <a:bodyPr/>
          <a:lstStyle>
            <a:lvl1pPr>
              <a:def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11" name="Kuva 10" descr="Syke-logo">
            <a:extLst>
              <a:ext uri="{FF2B5EF4-FFF2-40B4-BE49-F238E27FC236}">
                <a16:creationId xmlns:a16="http://schemas.microsoft.com/office/drawing/2014/main" id="{BA181F35-A4C1-4942-A746-E8234EF22B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us: Otsikko,teksti,pyöreä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CF43056C-AE2A-44BC-A768-11C232B63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2" cy="51435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2525" y="523874"/>
            <a:ext cx="6838950" cy="787401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kstin paikkamerkki 10"/>
          <p:cNvSpPr>
            <a:spLocks noGrp="1"/>
          </p:cNvSpPr>
          <p:nvPr>
            <p:ph type="body" sz="quarter" idx="14" hasCustomPrompt="1"/>
          </p:nvPr>
        </p:nvSpPr>
        <p:spPr>
          <a:xfrm>
            <a:off x="1152526" y="1311273"/>
            <a:ext cx="2730542" cy="3032126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 dirty="0"/>
              <a:t>Teksti</a:t>
            </a:r>
          </a:p>
        </p:txBody>
      </p:sp>
      <p:sp>
        <p:nvSpPr>
          <p:cNvPr id="11" name="Kuvan paikkamerkki 7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91831" y="1352811"/>
            <a:ext cx="2929406" cy="2929406"/>
          </a:xfrm>
          <a:prstGeom prst="ellipse">
            <a:avLst/>
          </a:prstGeom>
          <a:solidFill>
            <a:schemeClr val="bg1"/>
          </a:solidFill>
          <a:ln w="698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fi-FI" dirty="0"/>
              <a:t>Lisää kuva napsauttamalla kuvaketta. </a:t>
            </a:r>
            <a:br>
              <a:rPr lang="fi-FI" dirty="0"/>
            </a:br>
            <a:r>
              <a:rPr lang="fi-FI" dirty="0"/>
              <a:t>Halutessasi muuttaa kuvan rajausta aktivoi </a:t>
            </a:r>
            <a:br>
              <a:rPr lang="fi-FI" dirty="0"/>
            </a:br>
            <a:r>
              <a:rPr lang="fi-FI" dirty="0"/>
              <a:t>kuvalaatikko ja valitse </a:t>
            </a:r>
            <a:r>
              <a:rPr lang="fi-FI" dirty="0" err="1"/>
              <a:t>Muotoile-välilehdeltä</a:t>
            </a:r>
            <a:r>
              <a:rPr lang="fi-FI" dirty="0"/>
              <a:t> ’</a:t>
            </a:r>
            <a:br>
              <a:rPr lang="fi-FI" dirty="0"/>
            </a:br>
            <a:r>
              <a:rPr lang="fi-FI" dirty="0"/>
              <a:t>Rajaa’ työkalu &gt; voit siirtää kuvaa tai skaalata </a:t>
            </a:r>
            <a:br>
              <a:rPr lang="fi-FI" dirty="0"/>
            </a:br>
            <a:r>
              <a:rPr lang="fi-FI" dirty="0"/>
              <a:t>sitä suuremmaksi pallon sisällä. 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Skaalaa kuvaa </a:t>
            </a:r>
            <a:r>
              <a:rPr lang="fi-FI" dirty="0" err="1"/>
              <a:t>shift-näppäin</a:t>
            </a:r>
            <a:r>
              <a:rPr lang="fi-FI" dirty="0"/>
              <a:t> pohjassa kuvan </a:t>
            </a:r>
            <a:br>
              <a:rPr lang="fi-FI" dirty="0"/>
            </a:br>
            <a:r>
              <a:rPr lang="fi-FI" dirty="0"/>
              <a:t>kulmissa olevista vaaleista palloista. Kun rajaus/</a:t>
            </a:r>
            <a:br>
              <a:rPr lang="fi-FI" dirty="0"/>
            </a:br>
            <a:r>
              <a:rPr lang="fi-FI" dirty="0"/>
              <a:t>skaalaus on sopiva, klikkaa kuvan ulkopuolelle.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Halutessasi vaihtaa kuvan, aktivoi kuva </a:t>
            </a:r>
            <a:br>
              <a:rPr lang="fi-FI" dirty="0"/>
            </a:br>
            <a:r>
              <a:rPr lang="fi-FI" dirty="0"/>
              <a:t>ja poista se </a:t>
            </a:r>
            <a:r>
              <a:rPr lang="fi-FI" dirty="0" err="1"/>
              <a:t>Delete-näppäimellä</a:t>
            </a:r>
            <a:r>
              <a:rPr lang="fi-FI" dirty="0"/>
              <a:t>. Klikkaa </a:t>
            </a:r>
            <a:br>
              <a:rPr lang="fi-FI" dirty="0"/>
            </a:br>
            <a:r>
              <a:rPr lang="fi-FI" dirty="0"/>
              <a:t>kuvaketta lisätäksesi uuden kuvan.</a:t>
            </a:r>
          </a:p>
        </p:txBody>
      </p:sp>
      <p:pic>
        <p:nvPicPr>
          <p:cNvPr id="12" name="Kuva 11" descr="Syke-logo">
            <a:extLst>
              <a:ext uri="{FF2B5EF4-FFF2-40B4-BE49-F238E27FC236}">
                <a16:creationId xmlns:a16="http://schemas.microsoft.com/office/drawing/2014/main" id="{138CB89F-45C0-4079-9287-AB94D1FD8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6161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sisältä,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13CB66CF-1BA3-47C1-BFE5-598DF556A4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2" cy="5143500"/>
          </a:xfrm>
          <a:prstGeom prst="rect">
            <a:avLst/>
          </a:prstGeom>
        </p:spPr>
      </p:pic>
      <p:sp>
        <p:nvSpPr>
          <p:cNvPr id="8" name="Kuvan paikkamerkki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648732" y="0"/>
            <a:ext cx="4495267" cy="5143500"/>
          </a:xfrm>
          <a:prstGeom prst="rect">
            <a:avLst/>
          </a:prstGeom>
          <a:ln w="19050">
            <a:noFill/>
          </a:ln>
          <a:effectLst/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  <a:effectLst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fi-FI" dirty="0"/>
              <a:t>Lisää kuva napsauttamalla kuvaketta. </a:t>
            </a:r>
            <a:br>
              <a:rPr lang="fi-FI" dirty="0"/>
            </a:br>
            <a:br>
              <a:rPr lang="fi-FI" dirty="0"/>
            </a:br>
            <a:r>
              <a:rPr lang="fi-FI" dirty="0"/>
              <a:t>Halutessasi muuttaa kuvan rajausta aktivoi kuvalaatikko ja </a:t>
            </a:r>
            <a:br>
              <a:rPr lang="fi-FI" dirty="0"/>
            </a:br>
            <a:r>
              <a:rPr lang="fi-FI" dirty="0"/>
              <a:t>valitse </a:t>
            </a:r>
            <a:r>
              <a:rPr lang="fi-FI" dirty="0" err="1"/>
              <a:t>muotoile-välilehdeltä</a:t>
            </a:r>
            <a:r>
              <a:rPr lang="fi-FI" dirty="0"/>
              <a:t> ’Rajaa’ työkalu </a:t>
            </a:r>
            <a:br>
              <a:rPr lang="fi-FI" dirty="0"/>
            </a:br>
            <a:r>
              <a:rPr lang="fi-FI" dirty="0"/>
              <a:t>&gt; voit siirtää kuvaa tai skaalata sitä suuremmaksi laatikon sisällä.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Skaalaa kuvaa </a:t>
            </a:r>
            <a:r>
              <a:rPr lang="fi-FI" dirty="0" err="1"/>
              <a:t>shift-näppäin</a:t>
            </a:r>
            <a:r>
              <a:rPr lang="fi-FI" dirty="0"/>
              <a:t> pohjassa kuvan kulmissa </a:t>
            </a:r>
            <a:br>
              <a:rPr lang="fi-FI" dirty="0"/>
            </a:br>
            <a:r>
              <a:rPr lang="fi-FI" dirty="0"/>
              <a:t>olevista vaaleista palloista. </a:t>
            </a:r>
            <a:br>
              <a:rPr lang="fi-FI" dirty="0"/>
            </a:br>
            <a:r>
              <a:rPr lang="fi-FI" dirty="0"/>
              <a:t>Kun rajaus/skaalaus on sopiva, klikkaa kuvan ulkopuolelle.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Halutessasi vaihtaa kuvan, aktivoi kuva ja poista se </a:t>
            </a:r>
            <a:r>
              <a:rPr lang="fi-FI" dirty="0" err="1"/>
              <a:t>Delete-näppäimellä</a:t>
            </a:r>
            <a:r>
              <a:rPr lang="fi-FI" dirty="0"/>
              <a:t>. Klikkaa kuvaketta lisätäksesi uuden kuvan.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1152526" y="1311275"/>
            <a:ext cx="3496207" cy="3556000"/>
          </a:xfrm>
        </p:spPr>
        <p:txBody>
          <a:bodyPr>
            <a:noAutofit/>
          </a:bodyPr>
          <a:lstStyle>
            <a:lvl1pPr>
              <a:buClr>
                <a:schemeClr val="accent2">
                  <a:lumMod val="75000"/>
                </a:schemeClr>
              </a:buClr>
              <a:defRPr sz="2000">
                <a:solidFill>
                  <a:schemeClr val="tx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600">
                <a:solidFill>
                  <a:schemeClr val="tx1"/>
                </a:solidFill>
              </a:defRPr>
            </a:lvl3pPr>
            <a:lvl4pPr>
              <a:buNone/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Luettelo ensimmäinen taso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pic>
        <p:nvPicPr>
          <p:cNvPr id="12" name="Kuva 11" descr="Syke-logo">
            <a:extLst>
              <a:ext uri="{FF2B5EF4-FFF2-40B4-BE49-F238E27FC236}">
                <a16:creationId xmlns:a16="http://schemas.microsoft.com/office/drawing/2014/main" id="{78B9E620-6724-4A5C-9A8F-27A28F0A3F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, ei kuvaa, VIL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0" cy="5143499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ctrTitle" hasCustomPrompt="1"/>
          </p:nvPr>
        </p:nvSpPr>
        <p:spPr>
          <a:xfrm>
            <a:off x="1152525" y="1311274"/>
            <a:ext cx="6838950" cy="1983069"/>
          </a:xfrm>
        </p:spPr>
        <p:txBody>
          <a:bodyPr>
            <a:noAutofit/>
          </a:bodyPr>
          <a:lstStyle>
            <a:lvl1pPr algn="r">
              <a:lnSpc>
                <a:spcPts val="3600"/>
              </a:lnSpc>
              <a:defRPr sz="3200" b="1" baseline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Kuvaton kansidia </a:t>
            </a:r>
            <a:br>
              <a:rPr lang="fi-FI" dirty="0"/>
            </a:br>
            <a:r>
              <a:rPr lang="fi-FI" dirty="0"/>
              <a:t>Esityksen nimi mustalla tekstillä </a:t>
            </a:r>
            <a:br>
              <a:rPr lang="fi-FI" dirty="0"/>
            </a:br>
            <a:r>
              <a:rPr lang="fi-FI" dirty="0"/>
              <a:t>yhdellä tai useammalla rivillä</a:t>
            </a:r>
          </a:p>
        </p:txBody>
      </p:sp>
      <p:sp>
        <p:nvSpPr>
          <p:cNvPr id="6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Esityksen pitäjä</a:t>
            </a:r>
            <a:br>
              <a:rPr lang="fi-FI" dirty="0"/>
            </a:br>
            <a:r>
              <a:rPr lang="fi-FI" dirty="0"/>
              <a:t>Suomen ympäristökeskus SYKE</a:t>
            </a:r>
            <a:br>
              <a:rPr lang="fi-FI" dirty="0"/>
            </a:br>
            <a:r>
              <a:rPr lang="fi-FI" dirty="0"/>
              <a:t>Tilaisuus &amp; päivämäärä</a:t>
            </a:r>
          </a:p>
        </p:txBody>
      </p:sp>
      <p:pic>
        <p:nvPicPr>
          <p:cNvPr id="9" name="Kuva 8" descr="Syke-logo">
            <a:extLst>
              <a:ext uri="{FF2B5EF4-FFF2-40B4-BE49-F238E27FC236}">
                <a16:creationId xmlns:a16="http://schemas.microsoft.com/office/drawing/2014/main" id="{B66841D2-355F-495A-97BD-025B276395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821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, ve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EF2EFE98-AC17-4E07-A1BB-B2475C979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0" cy="514349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152524" y="560212"/>
            <a:ext cx="3657470" cy="3734531"/>
          </a:xfrm>
        </p:spPr>
        <p:txBody>
          <a:bodyPr anchor="ctr" anchorCtr="0"/>
          <a:lstStyle>
            <a:lvl1pPr>
              <a:lnSpc>
                <a:spcPts val="2800"/>
              </a:lnSpc>
              <a:defRPr b="1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Välidiat elävöittävät ja</a:t>
            </a:r>
            <a:br>
              <a:rPr lang="fi-FI" dirty="0"/>
            </a:br>
            <a:r>
              <a:rPr lang="fi-FI" dirty="0"/>
              <a:t>keventävät esitystä.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Välidiassa on lyhyt tekstinosto sekä kuva. Myös tekstinosto ilman kuvaa (tai kuva ilman tekstiä) toimii välidiassa hyvin.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Kuvan paikkamerkki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9994" y="560212"/>
            <a:ext cx="3734531" cy="3734531"/>
          </a:xfrm>
          <a:prstGeom prst="ellipse">
            <a:avLst/>
          </a:prstGeom>
          <a:solidFill>
            <a:schemeClr val="bg1"/>
          </a:solidFill>
          <a:ln w="69850">
            <a:solidFill>
              <a:schemeClr val="bg1"/>
            </a:solidFill>
          </a:ln>
        </p:spPr>
        <p:txBody>
          <a:bodyPr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fi-FI" dirty="0"/>
              <a:t>Lisää pallokuva napsauttamalla kuvaketta. </a:t>
            </a:r>
            <a:br>
              <a:rPr lang="fi-FI" dirty="0"/>
            </a:br>
            <a:r>
              <a:rPr lang="fi-FI" dirty="0"/>
              <a:t>Halutessasi muuttaa kuvan rajausta aktivoi kuvalaatikko ja valitse </a:t>
            </a:r>
            <a:r>
              <a:rPr lang="fi-FI" dirty="0" err="1"/>
              <a:t>Muotoile-välilehdeltä</a:t>
            </a:r>
            <a:r>
              <a:rPr lang="fi-FI" dirty="0"/>
              <a:t> ’Rajaa’ työkalu &gt; voit siirtää kuvaa tai skaalata sitä suuremmaksi pallon sisällä. Huomioi että kuvassa on tarkoituksella valkoinen kehys.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Skaalaa kuvaa </a:t>
            </a:r>
            <a:r>
              <a:rPr lang="fi-FI" dirty="0" err="1"/>
              <a:t>shift-näppäin</a:t>
            </a:r>
            <a:r>
              <a:rPr lang="fi-FI" dirty="0"/>
              <a:t> pohjassa kuvan kulmissa olevista vaaleista palloista.</a:t>
            </a:r>
            <a:br>
              <a:rPr lang="fi-FI" dirty="0"/>
            </a:br>
            <a:r>
              <a:rPr lang="fi-FI" dirty="0"/>
              <a:t>Kun rajaus/skaalaus on sopiva, klikkaa kuvan ulkopuolelle.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Halutessasi vaihtaa kuvan, aktivoi kuva ja poista se </a:t>
            </a:r>
            <a:r>
              <a:rPr lang="fi-FI" dirty="0" err="1"/>
              <a:t>Delete-näppäimellä</a:t>
            </a:r>
            <a:r>
              <a:rPr lang="fi-FI" dirty="0"/>
              <a:t>. Klikkaa kuvaketta lisätäksesi uuden kuvan.</a:t>
            </a:r>
          </a:p>
        </p:txBody>
      </p:sp>
      <p:pic>
        <p:nvPicPr>
          <p:cNvPr id="7" name="Kuva 6" descr="Syke-logo">
            <a:extLst>
              <a:ext uri="{FF2B5EF4-FFF2-40B4-BE49-F238E27FC236}">
                <a16:creationId xmlns:a16="http://schemas.microsoft.com/office/drawing/2014/main" id="{ED70239D-5A23-4FB4-91FB-53FF5E8CCB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39044"/>
      </p:ext>
    </p:extLst>
  </p:cSld>
  <p:clrMapOvr>
    <a:masterClrMapping/>
  </p:clrMapOvr>
  <p:transition>
    <p:fade/>
  </p:transition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, vil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506AFB8F-6DF8-48D8-A17C-8DC4B88E2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0" cy="5143499"/>
          </a:xfrm>
          <a:prstGeom prst="rect">
            <a:avLst/>
          </a:prstGeom>
        </p:spPr>
      </p:pic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Kuvan paikkamerkki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9994" y="560212"/>
            <a:ext cx="3734531" cy="3734531"/>
          </a:xfrm>
          <a:prstGeom prst="ellipse">
            <a:avLst/>
          </a:prstGeom>
          <a:solidFill>
            <a:schemeClr val="bg1"/>
          </a:solidFill>
          <a:ln w="69850">
            <a:solidFill>
              <a:schemeClr val="bg1"/>
            </a:solidFill>
          </a:ln>
        </p:spPr>
        <p:txBody>
          <a:bodyPr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fi-FI" dirty="0"/>
              <a:t>Lisää pallokuva napsauttamalla kuvaketta. </a:t>
            </a:r>
            <a:br>
              <a:rPr lang="fi-FI" dirty="0"/>
            </a:br>
            <a:r>
              <a:rPr lang="fi-FI" dirty="0"/>
              <a:t>Halutessasi muuttaa kuvan rajausta aktivoi kuvalaatikko ja valitse </a:t>
            </a:r>
            <a:r>
              <a:rPr lang="fi-FI" dirty="0" err="1"/>
              <a:t>Muotoile-välilehdeltä</a:t>
            </a:r>
            <a:r>
              <a:rPr lang="fi-FI" dirty="0"/>
              <a:t> ’Rajaa’ työkalu &gt; voit siirtää kuvaa tai skaalata sitä suuremmaksi pallon sisällä. Huomioi että kuvassa on tarkoituksella valkoinen kehys.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Skaalaa kuvaa </a:t>
            </a:r>
            <a:r>
              <a:rPr lang="fi-FI" dirty="0" err="1"/>
              <a:t>shift-näppäin</a:t>
            </a:r>
            <a:r>
              <a:rPr lang="fi-FI" dirty="0"/>
              <a:t> pohjassa kuvan kulmissa olevista vaaleista palloista.</a:t>
            </a:r>
            <a:br>
              <a:rPr lang="fi-FI" dirty="0"/>
            </a:br>
            <a:r>
              <a:rPr lang="fi-FI" dirty="0"/>
              <a:t>Kun rajaus/skaalaus on sopiva, klikkaa kuvan ulkopuolelle.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Halutessasi vaihtaa kuvan, aktivoi kuva ja poista se </a:t>
            </a:r>
            <a:r>
              <a:rPr lang="fi-FI" dirty="0" err="1"/>
              <a:t>Delete-näppäimellä</a:t>
            </a:r>
            <a:r>
              <a:rPr lang="fi-FI" dirty="0"/>
              <a:t>. Klikkaa kuvaketta lisätäksesi uuden kuvan.</a:t>
            </a:r>
          </a:p>
        </p:txBody>
      </p:sp>
      <p:sp>
        <p:nvSpPr>
          <p:cNvPr id="7" name="Otsikko 1"/>
          <p:cNvSpPr>
            <a:spLocks noGrp="1"/>
          </p:cNvSpPr>
          <p:nvPr>
            <p:ph type="title" hasCustomPrompt="1"/>
          </p:nvPr>
        </p:nvSpPr>
        <p:spPr>
          <a:xfrm>
            <a:off x="1152524" y="560213"/>
            <a:ext cx="3657470" cy="3734530"/>
          </a:xfrm>
        </p:spPr>
        <p:txBody>
          <a:bodyPr anchor="ctr" anchorCtr="0"/>
          <a:lstStyle>
            <a:lvl1pPr>
              <a:lnSpc>
                <a:spcPts val="2800"/>
              </a:lnSpc>
              <a:defRPr b="1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Välidiat elävöittävät ja</a:t>
            </a:r>
            <a:br>
              <a:rPr lang="fi-FI" dirty="0"/>
            </a:br>
            <a:r>
              <a:rPr lang="fi-FI" dirty="0"/>
              <a:t>keventävät esitystä.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Välidiassa on lyhyt tekstinosto sekä kuva. Myös tekstinosto ilman kuvaa (tai kuva ilman tekstiä) toimii välidiassa hyvin.</a:t>
            </a:r>
          </a:p>
        </p:txBody>
      </p:sp>
      <p:pic>
        <p:nvPicPr>
          <p:cNvPr id="9" name="Kuva 8" descr="Syke-logo">
            <a:extLst>
              <a:ext uri="{FF2B5EF4-FFF2-40B4-BE49-F238E27FC236}">
                <a16:creationId xmlns:a16="http://schemas.microsoft.com/office/drawing/2014/main" id="{F1B8602B-4D8C-40E3-8C59-42AB3B40F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43706"/>
      </p:ext>
    </p:extLst>
  </p:cSld>
  <p:clrMapOvr>
    <a:masterClrMapping/>
  </p:clrMapOvr>
  <p:transition>
    <p:fade/>
  </p:transition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, silm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FC3491C9-76A9-4679-9409-BC573CB8F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1"/>
            <a:ext cx="9141289" cy="5143497"/>
          </a:xfrm>
          <a:prstGeom prst="rect">
            <a:avLst/>
          </a:prstGeom>
        </p:spPr>
      </p:pic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Kuvan paikkamerkki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9994" y="560212"/>
            <a:ext cx="3734531" cy="3734531"/>
          </a:xfrm>
          <a:prstGeom prst="ellipse">
            <a:avLst/>
          </a:prstGeom>
          <a:solidFill>
            <a:schemeClr val="bg1"/>
          </a:solidFill>
          <a:ln w="69850">
            <a:solidFill>
              <a:schemeClr val="bg1"/>
            </a:solidFill>
          </a:ln>
        </p:spPr>
        <p:txBody>
          <a:bodyPr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fi-FI" dirty="0"/>
              <a:t>Lisää pallokuva napsauttamalla kuvaketta. </a:t>
            </a:r>
            <a:br>
              <a:rPr lang="fi-FI" dirty="0"/>
            </a:br>
            <a:r>
              <a:rPr lang="fi-FI" dirty="0"/>
              <a:t>Halutessasi muuttaa kuvan rajausta aktivoi kuvalaatikko ja valitse </a:t>
            </a:r>
            <a:r>
              <a:rPr lang="fi-FI" dirty="0" err="1"/>
              <a:t>Muotoile-välilehdeltä</a:t>
            </a:r>
            <a:r>
              <a:rPr lang="fi-FI" dirty="0"/>
              <a:t> ’Rajaa’ työkalu &gt; voit siirtää kuvaa tai skaalata sitä suuremmaksi pallon sisällä. Huomioi että kuvassa on tarkoituksella valkoinen kehys.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Skaalaa kuvaa </a:t>
            </a:r>
            <a:r>
              <a:rPr lang="fi-FI" dirty="0" err="1"/>
              <a:t>shift-näppäin</a:t>
            </a:r>
            <a:r>
              <a:rPr lang="fi-FI" dirty="0"/>
              <a:t> pohjassa kuvan kulmissa olevista vaaleista palloista.</a:t>
            </a:r>
            <a:br>
              <a:rPr lang="fi-FI" dirty="0"/>
            </a:br>
            <a:r>
              <a:rPr lang="fi-FI" dirty="0"/>
              <a:t>Kun rajaus/skaalaus on sopiva, klikkaa kuvan ulkopuolelle.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Halutessasi vaihtaa kuvan, aktivoi kuva ja poista se </a:t>
            </a:r>
            <a:r>
              <a:rPr lang="fi-FI" dirty="0" err="1"/>
              <a:t>Delete-näppäimellä</a:t>
            </a:r>
            <a:r>
              <a:rPr lang="fi-FI" dirty="0"/>
              <a:t>. Klikkaa kuvaketta lisätäksesi uuden kuvan.</a:t>
            </a:r>
          </a:p>
        </p:txBody>
      </p:sp>
      <p:sp>
        <p:nvSpPr>
          <p:cNvPr id="7" name="Otsikko 1"/>
          <p:cNvSpPr>
            <a:spLocks noGrp="1"/>
          </p:cNvSpPr>
          <p:nvPr>
            <p:ph type="title" hasCustomPrompt="1"/>
          </p:nvPr>
        </p:nvSpPr>
        <p:spPr>
          <a:xfrm>
            <a:off x="1152524" y="560212"/>
            <a:ext cx="3657470" cy="3734531"/>
          </a:xfrm>
        </p:spPr>
        <p:txBody>
          <a:bodyPr anchor="ctr" anchorCtr="0"/>
          <a:lstStyle>
            <a:lvl1pPr>
              <a:lnSpc>
                <a:spcPts val="2800"/>
              </a:lnSpc>
              <a:defRPr b="1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Välidiat elävöittävät ja</a:t>
            </a:r>
            <a:br>
              <a:rPr lang="fi-FI" dirty="0"/>
            </a:br>
            <a:r>
              <a:rPr lang="fi-FI" dirty="0"/>
              <a:t>keventävät esitystä.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Välidiassa on lyhyt tekstinosto sekä kuva. Myös tekstinosto ilman kuvaa (tai kuva ilman tekstiä) toimii välidiassa hyvin.</a:t>
            </a:r>
          </a:p>
        </p:txBody>
      </p:sp>
      <p:pic>
        <p:nvPicPr>
          <p:cNvPr id="10" name="Kuva 9" descr="Syke-logo">
            <a:extLst>
              <a:ext uri="{FF2B5EF4-FFF2-40B4-BE49-F238E27FC236}">
                <a16:creationId xmlns:a16="http://schemas.microsoft.com/office/drawing/2014/main" id="{8D9BA5E5-7E77-42DA-84E1-5DC3E069BE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72629"/>
      </p:ext>
    </p:extLst>
  </p:cSld>
  <p:clrMapOvr>
    <a:masterClrMapping/>
  </p:clrMapOvr>
  <p:transition>
    <p:fade/>
  </p:transition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, ru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FC3491C9-76A9-4679-9409-BC573CB8F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6" y="1"/>
            <a:ext cx="9141287" cy="5143497"/>
          </a:xfrm>
          <a:prstGeom prst="rect">
            <a:avLst/>
          </a:prstGeom>
        </p:spPr>
      </p:pic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Kuvan paikkamerkki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9994" y="560212"/>
            <a:ext cx="3734531" cy="3734531"/>
          </a:xfrm>
          <a:prstGeom prst="ellipse">
            <a:avLst/>
          </a:prstGeom>
          <a:solidFill>
            <a:schemeClr val="bg1"/>
          </a:solidFill>
          <a:ln w="69850">
            <a:solidFill>
              <a:schemeClr val="bg1"/>
            </a:solidFill>
          </a:ln>
        </p:spPr>
        <p:txBody>
          <a:bodyPr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fi-FI" dirty="0"/>
              <a:t>Lisää pallokuva napsauttamalla kuvaketta. </a:t>
            </a:r>
            <a:br>
              <a:rPr lang="fi-FI" dirty="0"/>
            </a:br>
            <a:r>
              <a:rPr lang="fi-FI" dirty="0"/>
              <a:t>Halutessasi muuttaa kuvan rajausta aktivoi kuvalaatikko ja valitse </a:t>
            </a:r>
            <a:r>
              <a:rPr lang="fi-FI" dirty="0" err="1"/>
              <a:t>Muotoile-välilehdeltä</a:t>
            </a:r>
            <a:r>
              <a:rPr lang="fi-FI" dirty="0"/>
              <a:t> ’Rajaa’ työkalu &gt; voit siirtää kuvaa tai skaalata sitä suuremmaksi pallon sisällä. Huomioi että kuvassa on tarkoituksella valkoinen kehys.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Skaalaa kuvaa </a:t>
            </a:r>
            <a:r>
              <a:rPr lang="fi-FI" dirty="0" err="1"/>
              <a:t>shift-näppäin</a:t>
            </a:r>
            <a:r>
              <a:rPr lang="fi-FI" dirty="0"/>
              <a:t> pohjassa kuvan kulmissa olevista vaaleista palloista.</a:t>
            </a:r>
            <a:br>
              <a:rPr lang="fi-FI" dirty="0"/>
            </a:br>
            <a:r>
              <a:rPr lang="fi-FI" dirty="0"/>
              <a:t>Kun rajaus/skaalaus on sopiva, klikkaa kuvan ulkopuolelle.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Halutessasi vaihtaa kuvan, aktivoi kuva ja poista se </a:t>
            </a:r>
            <a:r>
              <a:rPr lang="fi-FI" dirty="0" err="1"/>
              <a:t>Delete-näppäimellä</a:t>
            </a:r>
            <a:r>
              <a:rPr lang="fi-FI" dirty="0"/>
              <a:t>. Klikkaa kuvaketta lisätäksesi uuden kuvan.</a:t>
            </a:r>
          </a:p>
        </p:txBody>
      </p:sp>
      <p:sp>
        <p:nvSpPr>
          <p:cNvPr id="7" name="Otsikko 1"/>
          <p:cNvSpPr>
            <a:spLocks noGrp="1"/>
          </p:cNvSpPr>
          <p:nvPr>
            <p:ph type="title" hasCustomPrompt="1"/>
          </p:nvPr>
        </p:nvSpPr>
        <p:spPr>
          <a:xfrm>
            <a:off x="1152524" y="560212"/>
            <a:ext cx="3657470" cy="3734531"/>
          </a:xfrm>
        </p:spPr>
        <p:txBody>
          <a:bodyPr anchor="ctr" anchorCtr="0"/>
          <a:lstStyle>
            <a:lvl1pPr>
              <a:lnSpc>
                <a:spcPts val="2800"/>
              </a:lnSpc>
              <a:defRPr b="1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Välidiat elävöittävät ja</a:t>
            </a:r>
            <a:br>
              <a:rPr lang="fi-FI" dirty="0"/>
            </a:br>
            <a:r>
              <a:rPr lang="fi-FI" dirty="0"/>
              <a:t>keventävät esitystä.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Välidiassa on lyhyt tekstinosto sekä kuva. Myös tekstinosto ilman kuvaa (tai kuva ilman tekstiä) toimii välidiassa hyvin.</a:t>
            </a:r>
          </a:p>
        </p:txBody>
      </p:sp>
      <p:pic>
        <p:nvPicPr>
          <p:cNvPr id="10" name="Kuva 9" descr="Syke-logo">
            <a:extLst>
              <a:ext uri="{FF2B5EF4-FFF2-40B4-BE49-F238E27FC236}">
                <a16:creationId xmlns:a16="http://schemas.microsoft.com/office/drawing/2014/main" id="{8D9BA5E5-7E77-42DA-84E1-5DC3E069BE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34211"/>
      </p:ext>
    </p:extLst>
  </p:cSld>
  <p:clrMapOvr>
    <a:masterClrMapping/>
  </p:clrMapOvr>
  <p:transition>
    <p:fade/>
  </p:transition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, sum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4B8B5B0C-CEE9-4A63-9774-979E02C96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0" cy="5143499"/>
          </a:xfrm>
          <a:prstGeom prst="rect">
            <a:avLst/>
          </a:prstGeom>
        </p:spPr>
      </p:pic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Kuvan paikkamerkki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9994" y="560212"/>
            <a:ext cx="3734531" cy="3734531"/>
          </a:xfrm>
          <a:prstGeom prst="ellipse">
            <a:avLst/>
          </a:prstGeom>
          <a:solidFill>
            <a:schemeClr val="bg1"/>
          </a:solidFill>
          <a:ln w="69850">
            <a:solidFill>
              <a:schemeClr val="bg1"/>
            </a:solidFill>
          </a:ln>
        </p:spPr>
        <p:txBody>
          <a:bodyPr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fi-FI" dirty="0"/>
              <a:t>Lisää pallokuva napsauttamalla kuvaketta. </a:t>
            </a:r>
            <a:br>
              <a:rPr lang="fi-FI" dirty="0"/>
            </a:br>
            <a:r>
              <a:rPr lang="fi-FI" dirty="0"/>
              <a:t>Halutessasi muuttaa kuvan rajausta aktivoi kuvalaatikko ja valitse </a:t>
            </a:r>
            <a:r>
              <a:rPr lang="fi-FI" dirty="0" err="1"/>
              <a:t>Muotoile-välilehdeltä</a:t>
            </a:r>
            <a:r>
              <a:rPr lang="fi-FI" dirty="0"/>
              <a:t> ’Rajaa’ työkalu &gt; voit siirtää kuvaa tai skaalata sitä suuremmaksi pallon sisällä. Huomioi että kuvassa on tarkoituksella valkoinen kehys.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Skaalaa kuvaa </a:t>
            </a:r>
            <a:r>
              <a:rPr lang="fi-FI" dirty="0" err="1"/>
              <a:t>shift-näppäin</a:t>
            </a:r>
            <a:r>
              <a:rPr lang="fi-FI" dirty="0"/>
              <a:t> pohjassa kuvan kulmissa olevista vaaleista palloista.</a:t>
            </a:r>
            <a:br>
              <a:rPr lang="fi-FI" dirty="0"/>
            </a:br>
            <a:r>
              <a:rPr lang="fi-FI" dirty="0"/>
              <a:t>Kun rajaus/skaalaus on sopiva, klikkaa kuvan ulkopuolelle.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Halutessasi vaihtaa kuvan, aktivoi kuva ja poista se </a:t>
            </a:r>
            <a:r>
              <a:rPr lang="fi-FI" dirty="0" err="1"/>
              <a:t>Delete-näppäimellä</a:t>
            </a:r>
            <a:r>
              <a:rPr lang="fi-FI" dirty="0"/>
              <a:t>. Klikkaa kuvaketta lisätäksesi uuden kuvan.</a:t>
            </a:r>
          </a:p>
        </p:txBody>
      </p:sp>
      <p:sp>
        <p:nvSpPr>
          <p:cNvPr id="7" name="Otsikko 1"/>
          <p:cNvSpPr>
            <a:spLocks noGrp="1"/>
          </p:cNvSpPr>
          <p:nvPr>
            <p:ph type="title" hasCustomPrompt="1"/>
          </p:nvPr>
        </p:nvSpPr>
        <p:spPr>
          <a:xfrm>
            <a:off x="1152524" y="560212"/>
            <a:ext cx="3657470" cy="3734531"/>
          </a:xfrm>
        </p:spPr>
        <p:txBody>
          <a:bodyPr anchor="ctr" anchorCtr="0"/>
          <a:lstStyle>
            <a:lvl1pPr>
              <a:lnSpc>
                <a:spcPts val="2800"/>
              </a:lnSpc>
              <a:defRPr b="1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Välidiat elävöittävät ja</a:t>
            </a:r>
            <a:br>
              <a:rPr lang="fi-FI" dirty="0"/>
            </a:br>
            <a:r>
              <a:rPr lang="fi-FI" dirty="0"/>
              <a:t>keventävät esitystä.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Välidiassa on lyhyt tekstinosto sekä kuva. Myös tekstinosto ilman kuvaa (tai kuva ilman tekstiä) toimii välidiassa hyvin.</a:t>
            </a:r>
          </a:p>
        </p:txBody>
      </p:sp>
      <p:pic>
        <p:nvPicPr>
          <p:cNvPr id="10" name="Kuva 9" descr="Syke-logo">
            <a:extLst>
              <a:ext uri="{FF2B5EF4-FFF2-40B4-BE49-F238E27FC236}">
                <a16:creationId xmlns:a16="http://schemas.microsoft.com/office/drawing/2014/main" id="{4F818ACD-C11C-4939-82DB-0656C649B8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29633"/>
      </p:ext>
    </p:extLst>
  </p:cSld>
  <p:clrMapOvr>
    <a:masterClrMapping/>
  </p:clrMapOvr>
  <p:transition>
    <p:fade/>
  </p:transition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DIA, 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7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" y="0"/>
            <a:ext cx="9151200" cy="5143500"/>
          </a:xfrm>
          <a:prstGeom prst="rect">
            <a:avLst/>
          </a:prstGeom>
        </p:spPr>
        <p:txBody>
          <a:bodyPr lIns="180000" tIns="180000" rIns="180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fi-FI" dirty="0"/>
              <a:t>Lisää dian taustalle iso kuva napsauttamalla kuvaketta. </a:t>
            </a:r>
            <a:br>
              <a:rPr lang="fi-FI" dirty="0"/>
            </a:br>
            <a:r>
              <a:rPr lang="fi-FI" dirty="0"/>
              <a:t>Halutessasi muuttaa kuvan rajausta aktivoi kuvalaatikko ja valitse </a:t>
            </a:r>
            <a:r>
              <a:rPr lang="fi-FI" dirty="0" err="1"/>
              <a:t>muotoile-välilehdeltä</a:t>
            </a:r>
            <a:r>
              <a:rPr lang="fi-FI" dirty="0"/>
              <a:t> ’Rajaa’ työkalu </a:t>
            </a:r>
            <a:br>
              <a:rPr lang="fi-FI" dirty="0"/>
            </a:br>
            <a:r>
              <a:rPr lang="fi-FI" dirty="0"/>
              <a:t>&gt; voit siirtää kuvaa tai skaalata sitä suuremmaksi valintalaatikon sisällä. </a:t>
            </a:r>
            <a:br>
              <a:rPr lang="fi-FI" dirty="0"/>
            </a:br>
            <a:r>
              <a:rPr lang="fi-FI" dirty="0"/>
              <a:t>Skaalaa kuvaa </a:t>
            </a:r>
            <a:r>
              <a:rPr lang="fi-FI" dirty="0" err="1"/>
              <a:t>shift-näppäin</a:t>
            </a:r>
            <a:r>
              <a:rPr lang="fi-FI" dirty="0"/>
              <a:t> pohjassa kuvan kulmissa olevista vaaleista palloista. Kun rajaus/skaalaus on sopiva, klikkaa kuvan ulkopuolelle. </a:t>
            </a:r>
            <a:br>
              <a:rPr lang="fi-FI" dirty="0"/>
            </a:br>
            <a:r>
              <a:rPr lang="fi-FI" dirty="0"/>
              <a:t>Tekstilaatikon saat näkyville, kun aktivoit kuvan ja valitset ’vie taakse’ (Muotoile &gt; Siirrä taaksepäin &gt; Vie taakse / </a:t>
            </a:r>
            <a:br>
              <a:rPr lang="fi-FI" dirty="0"/>
            </a:br>
            <a:r>
              <a:rPr lang="fi-FI" dirty="0"/>
              <a:t>hiiren oikea painike &gt; Vie taakse). </a:t>
            </a:r>
            <a:br>
              <a:rPr lang="fi-FI" dirty="0"/>
            </a:br>
            <a:br>
              <a:rPr lang="fi-FI" dirty="0"/>
            </a:br>
            <a:r>
              <a:rPr lang="fi-FI" dirty="0"/>
              <a:t>Halutessasi vaihtaa kuvan, aktivoi kuva, tuo kuva eteen, poista kuva </a:t>
            </a:r>
            <a:r>
              <a:rPr lang="fi-FI" dirty="0" err="1"/>
              <a:t>Delete-näppäimellä</a:t>
            </a:r>
            <a:r>
              <a:rPr lang="fi-FI" dirty="0"/>
              <a:t> ja klikkaa kuvaketta lisätäksesi uuden kuvan.</a:t>
            </a:r>
            <a:br>
              <a:rPr lang="fi-FI" dirty="0"/>
            </a:br>
            <a:r>
              <a:rPr lang="fi-FI" dirty="0"/>
              <a:t>Muista viedä kuva taakse, että tekstit näkyvät. </a:t>
            </a:r>
            <a:br>
              <a:rPr lang="fi-FI" dirty="0"/>
            </a:br>
            <a:r>
              <a:rPr lang="fi-FI" dirty="0"/>
              <a:t>Muista varmistaa, että myös SYKE-logo näkyy välidiassa. Logon voit tarvittaessa kopioida esityksen ohjesivulta (s. 1).</a:t>
            </a:r>
          </a:p>
        </p:txBody>
      </p:sp>
      <p:sp>
        <p:nvSpPr>
          <p:cNvPr id="6" name="Otsikko 1"/>
          <p:cNvSpPr>
            <a:spLocks noGrp="1"/>
          </p:cNvSpPr>
          <p:nvPr>
            <p:ph type="ctrTitle" hasCustomPrompt="1"/>
          </p:nvPr>
        </p:nvSpPr>
        <p:spPr>
          <a:xfrm>
            <a:off x="1152525" y="2081893"/>
            <a:ext cx="6838950" cy="2270074"/>
          </a:xfrm>
        </p:spPr>
        <p:txBody>
          <a:bodyPr anchor="b" anchorCtr="0">
            <a:noAutofit/>
          </a:bodyPr>
          <a:lstStyle>
            <a:lvl1pPr algn="r">
              <a:lnSpc>
                <a:spcPts val="2800"/>
              </a:lnSpc>
              <a:defRPr lang="fi-FI" sz="2400" b="1" kern="1200" baseline="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Välidiat elävöittävät ja keventävät esitystä.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Välidiassa on lyhyt tekstinosto sekä kuva. Myös tekstinosto ilman kuvaa (tai kuva ilman tekstiä) toimii välidiassa hyvin.</a:t>
            </a:r>
            <a:endParaRPr lang="fi-FI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401045" y="4343399"/>
            <a:ext cx="342900" cy="250029"/>
          </a:xfrm>
        </p:spPr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 descr="Syke-logo">
            <a:extLst>
              <a:ext uri="{FF2B5EF4-FFF2-40B4-BE49-F238E27FC236}">
                <a16:creationId xmlns:a16="http://schemas.microsoft.com/office/drawing/2014/main" id="{FD2744EB-BA57-4C71-8574-EB517E7271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8930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(+taus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207674A5-6740-4A6B-A771-1499F4C9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2" cy="5143500"/>
          </a:xfrm>
          <a:prstGeom prst="rect">
            <a:avLst/>
          </a:prstGeom>
        </p:spPr>
      </p:pic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Kuva 7" descr="Syke-logo">
            <a:extLst>
              <a:ext uri="{FF2B5EF4-FFF2-40B4-BE49-F238E27FC236}">
                <a16:creationId xmlns:a16="http://schemas.microsoft.com/office/drawing/2014/main" id="{5A3DDD0B-96E2-488D-B9D0-2A13AB0DE4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0167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,vai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6" name="Kuva 5" descr="Syke-logo">
            <a:extLst>
              <a:ext uri="{FF2B5EF4-FFF2-40B4-BE49-F238E27FC236}">
                <a16:creationId xmlns:a16="http://schemas.microsoft.com/office/drawing/2014/main" id="{234A2B18-592C-44E4-8EF8-703D3E7A55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3118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07655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, ei kuvaa, SILM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1"/>
            <a:ext cx="9141289" cy="5143497"/>
          </a:xfrm>
          <a:prstGeom prst="rect">
            <a:avLst/>
          </a:prstGeom>
        </p:spPr>
      </p:pic>
      <p:sp>
        <p:nvSpPr>
          <p:cNvPr id="5" name="Otsikko 1"/>
          <p:cNvSpPr>
            <a:spLocks noGrp="1"/>
          </p:cNvSpPr>
          <p:nvPr>
            <p:ph type="ctrTitle" hasCustomPrompt="1"/>
          </p:nvPr>
        </p:nvSpPr>
        <p:spPr>
          <a:xfrm>
            <a:off x="1152525" y="1311274"/>
            <a:ext cx="6838950" cy="1983069"/>
          </a:xfrm>
        </p:spPr>
        <p:txBody>
          <a:bodyPr>
            <a:noAutofit/>
          </a:bodyPr>
          <a:lstStyle>
            <a:lvl1pPr algn="r">
              <a:lnSpc>
                <a:spcPts val="3600"/>
              </a:lnSpc>
              <a:defRPr sz="3200" b="1" baseline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Kuvaton kansidia </a:t>
            </a:r>
            <a:br>
              <a:rPr lang="fi-FI" dirty="0"/>
            </a:br>
            <a:r>
              <a:rPr lang="fi-FI" dirty="0"/>
              <a:t>Esityksen nimi mustalla tekstillä yhdellä tai useammalla rivillä</a:t>
            </a:r>
          </a:p>
        </p:txBody>
      </p:sp>
      <p:sp>
        <p:nvSpPr>
          <p:cNvPr id="7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Esityksen pitäjä</a:t>
            </a:r>
            <a:br>
              <a:rPr lang="fi-FI" dirty="0"/>
            </a:br>
            <a:r>
              <a:rPr lang="fi-FI" dirty="0"/>
              <a:t>Suomen ympäristökeskus SYKE</a:t>
            </a:r>
            <a:br>
              <a:rPr lang="fi-FI" dirty="0"/>
            </a:br>
            <a:r>
              <a:rPr lang="fi-FI" dirty="0"/>
              <a:t>Tilaisuus &amp; päivämäärä</a:t>
            </a:r>
          </a:p>
        </p:txBody>
      </p:sp>
      <p:pic>
        <p:nvPicPr>
          <p:cNvPr id="6" name="Kuva 5" descr="Syke-logo">
            <a:extLst>
              <a:ext uri="{FF2B5EF4-FFF2-40B4-BE49-F238E27FC236}">
                <a16:creationId xmlns:a16="http://schemas.microsoft.com/office/drawing/2014/main" id="{83462375-4AD3-4258-988C-DCFA3233F9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9096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, ei kuvaa, RU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4" y="0"/>
            <a:ext cx="9141290" cy="5143498"/>
          </a:xfrm>
          <a:prstGeom prst="rect">
            <a:avLst/>
          </a:prstGeom>
        </p:spPr>
      </p:pic>
      <p:sp>
        <p:nvSpPr>
          <p:cNvPr id="5" name="Otsikko 1"/>
          <p:cNvSpPr>
            <a:spLocks noGrp="1"/>
          </p:cNvSpPr>
          <p:nvPr>
            <p:ph type="ctrTitle" hasCustomPrompt="1"/>
          </p:nvPr>
        </p:nvSpPr>
        <p:spPr>
          <a:xfrm>
            <a:off x="1152525" y="1311274"/>
            <a:ext cx="6838950" cy="1983069"/>
          </a:xfrm>
        </p:spPr>
        <p:txBody>
          <a:bodyPr>
            <a:noAutofit/>
          </a:bodyPr>
          <a:lstStyle>
            <a:lvl1pPr algn="r">
              <a:lnSpc>
                <a:spcPts val="3600"/>
              </a:lnSpc>
              <a:defRPr sz="3200" b="1" baseline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Kuvaton kansidia</a:t>
            </a:r>
            <a:br>
              <a:rPr lang="fi-FI" dirty="0"/>
            </a:br>
            <a:r>
              <a:rPr lang="fi-FI" dirty="0"/>
              <a:t>Esityksen nimi mustalla tekstillä yhdellä tai useammalla rivillä</a:t>
            </a:r>
          </a:p>
        </p:txBody>
      </p:sp>
      <p:sp>
        <p:nvSpPr>
          <p:cNvPr id="7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Esityksen pitäjä</a:t>
            </a:r>
            <a:br>
              <a:rPr lang="fi-FI" dirty="0"/>
            </a:br>
            <a:r>
              <a:rPr lang="fi-FI" dirty="0"/>
              <a:t>Suomen ympäristökeskus SYKE</a:t>
            </a:r>
            <a:br>
              <a:rPr lang="fi-FI" dirty="0"/>
            </a:br>
            <a:r>
              <a:rPr lang="fi-FI" dirty="0"/>
              <a:t>Tilaisuus &amp; päivämäärä</a:t>
            </a:r>
          </a:p>
        </p:txBody>
      </p:sp>
      <p:pic>
        <p:nvPicPr>
          <p:cNvPr id="6" name="Kuva 5" descr="Syke-logo">
            <a:extLst>
              <a:ext uri="{FF2B5EF4-FFF2-40B4-BE49-F238E27FC236}">
                <a16:creationId xmlns:a16="http://schemas.microsoft.com/office/drawing/2014/main" id="{B611AE13-C1BD-43DF-A7F2-4A82B93D6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0421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, ei kuvaa, SUM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0" cy="5143499"/>
          </a:xfrm>
          <a:prstGeom prst="rect">
            <a:avLst/>
          </a:prstGeom>
        </p:spPr>
      </p:pic>
      <p:sp>
        <p:nvSpPr>
          <p:cNvPr id="5" name="Otsikko 1"/>
          <p:cNvSpPr>
            <a:spLocks noGrp="1"/>
          </p:cNvSpPr>
          <p:nvPr>
            <p:ph type="ctrTitle" hasCustomPrompt="1"/>
          </p:nvPr>
        </p:nvSpPr>
        <p:spPr>
          <a:xfrm>
            <a:off x="1152525" y="1311274"/>
            <a:ext cx="6838950" cy="1983069"/>
          </a:xfrm>
        </p:spPr>
        <p:txBody>
          <a:bodyPr>
            <a:noAutofit/>
          </a:bodyPr>
          <a:lstStyle>
            <a:lvl1pPr algn="r">
              <a:lnSpc>
                <a:spcPts val="3600"/>
              </a:lnSpc>
              <a:defRPr sz="3200" b="1" baseline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Kuvaton kansidia</a:t>
            </a:r>
            <a:br>
              <a:rPr lang="fi-FI" dirty="0"/>
            </a:br>
            <a:r>
              <a:rPr lang="fi-FI" dirty="0"/>
              <a:t>Esityksen nimi mustalla tekstillä yhdellä tai useammalla rivillä</a:t>
            </a:r>
          </a:p>
        </p:txBody>
      </p:sp>
      <p:sp>
        <p:nvSpPr>
          <p:cNvPr id="7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Esityksen pitäjä</a:t>
            </a:r>
            <a:br>
              <a:rPr lang="fi-FI" dirty="0"/>
            </a:br>
            <a:r>
              <a:rPr lang="fi-FI" dirty="0"/>
              <a:t>Suomen ympäristökeskus SYKE</a:t>
            </a:r>
            <a:br>
              <a:rPr lang="fi-FI" dirty="0"/>
            </a:br>
            <a:r>
              <a:rPr lang="fi-FI" dirty="0"/>
              <a:t>Tilaisuus &amp; päivämäärä</a:t>
            </a:r>
          </a:p>
        </p:txBody>
      </p:sp>
      <p:pic>
        <p:nvPicPr>
          <p:cNvPr id="6" name="Kuva 5" descr="Syke-logo">
            <a:extLst>
              <a:ext uri="{FF2B5EF4-FFF2-40B4-BE49-F238E27FC236}">
                <a16:creationId xmlns:a16="http://schemas.microsoft.com/office/drawing/2014/main" id="{B611AE13-C1BD-43DF-A7F2-4A82B93D6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8659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, 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/>
          <p:cNvSpPr>
            <a:spLocks noGrp="1"/>
          </p:cNvSpPr>
          <p:nvPr>
            <p:ph type="ctrTitle" hasCustomPrompt="1"/>
          </p:nvPr>
        </p:nvSpPr>
        <p:spPr>
          <a:xfrm>
            <a:off x="1152525" y="1311274"/>
            <a:ext cx="6838950" cy="1983069"/>
          </a:xfrm>
        </p:spPr>
        <p:txBody>
          <a:bodyPr>
            <a:noAutofit/>
          </a:bodyPr>
          <a:lstStyle>
            <a:lvl1pPr algn="r">
              <a:lnSpc>
                <a:spcPts val="3600"/>
              </a:lnSpc>
              <a:defRPr sz="3200" b="1" baseline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Kuvallinen kansidia</a:t>
            </a:r>
            <a:br>
              <a:rPr lang="fi-FI" dirty="0"/>
            </a:br>
            <a:r>
              <a:rPr lang="fi-FI" dirty="0"/>
              <a:t>Otsikko tummalla tai vaalealla tekstillä näkyvään kohtaan asemoituna &amp; rivitettynä</a:t>
            </a:r>
          </a:p>
        </p:txBody>
      </p:sp>
      <p:sp>
        <p:nvSpPr>
          <p:cNvPr id="5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Esityksen pitäjä</a:t>
            </a:r>
            <a:br>
              <a:rPr lang="fi-FI" dirty="0"/>
            </a:br>
            <a:r>
              <a:rPr lang="fi-FI" dirty="0"/>
              <a:t>Suomen ympäristökeskus SYKE</a:t>
            </a:r>
            <a:br>
              <a:rPr lang="fi-FI" dirty="0"/>
            </a:br>
            <a:r>
              <a:rPr lang="fi-FI" dirty="0"/>
              <a:t>Tilaisuus &amp; päivämäärä</a:t>
            </a:r>
          </a:p>
        </p:txBody>
      </p:sp>
      <p:pic>
        <p:nvPicPr>
          <p:cNvPr id="9" name="Kuva 8" descr="Syke-logo">
            <a:extLst>
              <a:ext uri="{FF2B5EF4-FFF2-40B4-BE49-F238E27FC236}">
                <a16:creationId xmlns:a16="http://schemas.microsoft.com/office/drawing/2014/main" id="{E8503FFA-3FB5-4E8D-B386-6803C69DD0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  <p:sp>
        <p:nvSpPr>
          <p:cNvPr id="7" name="Kuvan paikkamerkki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0" y="0"/>
            <a:ext cx="9151201" cy="5143500"/>
          </a:xfrm>
          <a:prstGeom prst="rect">
            <a:avLst/>
          </a:prstGeom>
        </p:spPr>
        <p:txBody>
          <a:bodyPr lIns="180000" tIns="180000" rIns="180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fi-FI" dirty="0"/>
              <a:t>Lisää dian taustalle iso kansikuva napsauttamalla kuvaketta. </a:t>
            </a:r>
            <a:br>
              <a:rPr lang="fi-FI" dirty="0"/>
            </a:br>
            <a:r>
              <a:rPr lang="fi-FI" dirty="0"/>
              <a:t>Halutessasi muuttaa kuvan rajausta aktivoi kuvalaatikko ja valitse </a:t>
            </a:r>
            <a:r>
              <a:rPr lang="fi-FI" dirty="0" err="1"/>
              <a:t>muotoile-välilehdeltä</a:t>
            </a:r>
            <a:r>
              <a:rPr lang="fi-FI" dirty="0"/>
              <a:t> ’Rajaa’ työkalu </a:t>
            </a:r>
            <a:br>
              <a:rPr lang="fi-FI" dirty="0"/>
            </a:br>
            <a:r>
              <a:rPr lang="fi-FI" dirty="0"/>
              <a:t>&gt; voit siirtää kuvaa tai skaalata sitä suuremmaksi valintalaatikon sisällä. </a:t>
            </a:r>
            <a:br>
              <a:rPr lang="fi-FI" dirty="0"/>
            </a:br>
            <a:r>
              <a:rPr lang="fi-FI" dirty="0"/>
              <a:t>Skaalaa kuvaa </a:t>
            </a:r>
            <a:r>
              <a:rPr lang="fi-FI" dirty="0" err="1"/>
              <a:t>shift-näppäin</a:t>
            </a:r>
            <a:r>
              <a:rPr lang="fi-FI" dirty="0"/>
              <a:t> pohjassa kuvan kulmissa olevista vaaleista palloista. Kun rajaus/skaalaus on sopiva, klikkaa kuvan ulkopuolelle. </a:t>
            </a:r>
            <a:br>
              <a:rPr lang="fi-FI" dirty="0"/>
            </a:br>
            <a:r>
              <a:rPr lang="fi-FI" dirty="0"/>
              <a:t>Tekstilaatikot palaavat näkyville, kun aktivoit kuvan ja valitset ’vie taakse’ (Muotoile &gt; Siirrä taaksepäin &gt; Vie taakse / hiiren oikea painike </a:t>
            </a:r>
            <a:br>
              <a:rPr lang="fi-FI" dirty="0"/>
            </a:br>
            <a:r>
              <a:rPr lang="fi-FI" dirty="0"/>
              <a:t>&gt; Vie taakse). Muista varmistaa, että myös </a:t>
            </a:r>
            <a:r>
              <a:rPr lang="fi-FI" dirty="0" err="1"/>
              <a:t>SYKE-logo</a:t>
            </a:r>
            <a:r>
              <a:rPr lang="fi-FI" dirty="0"/>
              <a:t> on kansisivulla näkyvissä! Logon voit tarvittaessa kopioida esityksen ohjesivulta (s. 1).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Halutessasi vaihtaa kuvan, aktivoi kuva, tuo kuva eteen, poista kuva </a:t>
            </a:r>
            <a:br>
              <a:rPr lang="fi-FI" dirty="0"/>
            </a:br>
            <a:r>
              <a:rPr lang="fi-FI" dirty="0" err="1"/>
              <a:t>Delete-näppäimellä</a:t>
            </a:r>
            <a:r>
              <a:rPr lang="fi-FI" dirty="0"/>
              <a:t> ja klikkaa kuvaketta lisätäksesi uuden kuvan.</a:t>
            </a:r>
            <a:br>
              <a:rPr lang="fi-FI" dirty="0"/>
            </a:br>
            <a:r>
              <a:rPr lang="fi-FI" dirty="0"/>
              <a:t>Muista viedä kuva taakse, että tekstit näkyvät.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, PALLOkuva, VE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AD03F91D-4D88-4F57-8A1A-30F19E801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0" cy="5143499"/>
          </a:xfrm>
          <a:prstGeom prst="rect">
            <a:avLst/>
          </a:prstGeom>
        </p:spPr>
      </p:pic>
      <p:sp>
        <p:nvSpPr>
          <p:cNvPr id="8" name="Otsikko 1"/>
          <p:cNvSpPr>
            <a:spLocks noGrp="1"/>
          </p:cNvSpPr>
          <p:nvPr>
            <p:ph type="ctrTitle" hasCustomPrompt="1"/>
          </p:nvPr>
        </p:nvSpPr>
        <p:spPr>
          <a:xfrm>
            <a:off x="1152525" y="523875"/>
            <a:ext cx="4396505" cy="2695314"/>
          </a:xfrm>
        </p:spPr>
        <p:txBody>
          <a:bodyPr>
            <a:noAutofit/>
          </a:bodyPr>
          <a:lstStyle>
            <a:lvl1pPr algn="l">
              <a:lnSpc>
                <a:spcPts val="3400"/>
              </a:lnSpc>
              <a:defRPr sz="3200" b="1" baseline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Pallokuvallinen kansidia. Lyhyen otsikon rivitys</a:t>
            </a:r>
            <a:br>
              <a:rPr lang="fi-FI" dirty="0"/>
            </a:br>
            <a:r>
              <a:rPr lang="fi-FI" dirty="0"/>
              <a:t>kuvan reunaa </a:t>
            </a:r>
            <a:br>
              <a:rPr lang="fi-FI" dirty="0"/>
            </a:br>
            <a:r>
              <a:rPr lang="fi-FI" dirty="0"/>
              <a:t>muotoillen</a:t>
            </a:r>
          </a:p>
        </p:txBody>
      </p:sp>
      <p:sp>
        <p:nvSpPr>
          <p:cNvPr id="10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l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Esityksen pitäjä</a:t>
            </a:r>
            <a:br>
              <a:rPr lang="fi-FI" dirty="0"/>
            </a:br>
            <a:r>
              <a:rPr lang="fi-FI" dirty="0"/>
              <a:t>Suomen ympäristökeskus SYKE</a:t>
            </a:r>
            <a:br>
              <a:rPr lang="fi-FI" dirty="0"/>
            </a:br>
            <a:r>
              <a:rPr lang="fi-FI" dirty="0"/>
              <a:t>Tilaisuus &amp; päivämäärä</a:t>
            </a:r>
          </a:p>
        </p:txBody>
      </p:sp>
      <p:sp>
        <p:nvSpPr>
          <p:cNvPr id="7" name="Kuvan paikkamerkki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9994" y="560212"/>
            <a:ext cx="3734531" cy="3734531"/>
          </a:xfrm>
          <a:prstGeom prst="ellipse">
            <a:avLst/>
          </a:prstGeom>
          <a:solidFill>
            <a:schemeClr val="bg1"/>
          </a:solidFill>
          <a:ln w="69850">
            <a:solidFill>
              <a:schemeClr val="bg1"/>
            </a:solidFill>
          </a:ln>
        </p:spPr>
        <p:txBody>
          <a:bodyPr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fi-FI" dirty="0"/>
              <a:t>Lisää pallokuva napsauttamalla kuvaketta. </a:t>
            </a:r>
            <a:br>
              <a:rPr lang="fi-FI" dirty="0"/>
            </a:br>
            <a:r>
              <a:rPr lang="fi-FI" dirty="0"/>
              <a:t>Halutessasi muuttaa kuvan rajausta aktivoi kuvalaatikko ja valitse </a:t>
            </a:r>
            <a:r>
              <a:rPr lang="fi-FI" dirty="0" err="1"/>
              <a:t>Muotoile-välilehdeltä</a:t>
            </a:r>
            <a:r>
              <a:rPr lang="fi-FI" dirty="0"/>
              <a:t> ’Rajaa’ työkalu &gt; voit siirtää kuvaa tai skaalata sitä suuremmaksi pallon sisällä. Huomioi että kuvassa on tarkoituksella valkoinen kehys.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Skaalaa kuvaa </a:t>
            </a:r>
            <a:r>
              <a:rPr lang="fi-FI" dirty="0" err="1"/>
              <a:t>shift-näppäin</a:t>
            </a:r>
            <a:r>
              <a:rPr lang="fi-FI" dirty="0"/>
              <a:t> pohjassa kuvan kulmissa olevista vaaleista palloista.</a:t>
            </a:r>
            <a:br>
              <a:rPr lang="fi-FI" dirty="0"/>
            </a:br>
            <a:r>
              <a:rPr lang="fi-FI" dirty="0"/>
              <a:t>Kun rajaus/skaalaus on sopiva, klikkaa kuvan ulkopuolelle.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Halutessasi vaihtaa kuvan, aktivoi kuva ja poista se </a:t>
            </a:r>
            <a:r>
              <a:rPr lang="fi-FI" dirty="0" err="1"/>
              <a:t>Delete-näppäimellä</a:t>
            </a:r>
            <a:r>
              <a:rPr lang="fi-FI" dirty="0"/>
              <a:t>. Klikkaa kuvaketta lisätäksesi uuden kuvan.</a:t>
            </a:r>
          </a:p>
        </p:txBody>
      </p:sp>
      <p:pic>
        <p:nvPicPr>
          <p:cNvPr id="12" name="Kuva 11" descr="Syke-logo">
            <a:extLst>
              <a:ext uri="{FF2B5EF4-FFF2-40B4-BE49-F238E27FC236}">
                <a16:creationId xmlns:a16="http://schemas.microsoft.com/office/drawing/2014/main" id="{7B0B0BDE-3D5B-45E8-BAD5-5FE874F70E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7486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, PALLOkuva, VIL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FF64F3AA-21EC-435F-8B85-457D1D40D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0" cy="5143499"/>
          </a:xfrm>
          <a:prstGeom prst="rect">
            <a:avLst/>
          </a:prstGeom>
        </p:spPr>
      </p:pic>
      <p:sp>
        <p:nvSpPr>
          <p:cNvPr id="6" name="Otsikko 1"/>
          <p:cNvSpPr>
            <a:spLocks noGrp="1"/>
          </p:cNvSpPr>
          <p:nvPr>
            <p:ph type="ctrTitle" hasCustomPrompt="1"/>
          </p:nvPr>
        </p:nvSpPr>
        <p:spPr>
          <a:xfrm>
            <a:off x="1152525" y="523875"/>
            <a:ext cx="4396505" cy="2695314"/>
          </a:xfrm>
        </p:spPr>
        <p:txBody>
          <a:bodyPr>
            <a:noAutofit/>
          </a:bodyPr>
          <a:lstStyle>
            <a:lvl1pPr algn="l">
              <a:lnSpc>
                <a:spcPts val="3400"/>
              </a:lnSpc>
              <a:defRPr sz="3200" b="1" baseline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Pallokuvallinen kansidia. Lyhyen otsikon rivitys</a:t>
            </a:r>
            <a:br>
              <a:rPr lang="fi-FI" dirty="0"/>
            </a:br>
            <a:r>
              <a:rPr lang="fi-FI" dirty="0"/>
              <a:t>kuvan reunaa </a:t>
            </a:r>
            <a:br>
              <a:rPr lang="fi-FI" dirty="0"/>
            </a:br>
            <a:r>
              <a:rPr lang="fi-FI" dirty="0"/>
              <a:t>muotoillen</a:t>
            </a:r>
          </a:p>
        </p:txBody>
      </p:sp>
      <p:sp>
        <p:nvSpPr>
          <p:cNvPr id="7" name="Kuvan paikkamerkki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9994" y="560212"/>
            <a:ext cx="3734531" cy="3734531"/>
          </a:xfrm>
          <a:prstGeom prst="ellipse">
            <a:avLst/>
          </a:prstGeom>
          <a:solidFill>
            <a:schemeClr val="bg1"/>
          </a:solidFill>
          <a:ln w="69850">
            <a:solidFill>
              <a:schemeClr val="bg1"/>
            </a:solidFill>
          </a:ln>
        </p:spPr>
        <p:txBody>
          <a:bodyPr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fi-FI" dirty="0"/>
              <a:t>Lisää pallokuva napsauttamalla kuvaketta. </a:t>
            </a:r>
            <a:br>
              <a:rPr lang="fi-FI" dirty="0"/>
            </a:br>
            <a:r>
              <a:rPr lang="fi-FI" dirty="0"/>
              <a:t>Halutessasi muuttaa kuvan rajausta aktivoi kuvalaatikko ja valitse </a:t>
            </a:r>
            <a:r>
              <a:rPr lang="fi-FI" dirty="0" err="1"/>
              <a:t>Muotoile-välilehdeltä</a:t>
            </a:r>
            <a:r>
              <a:rPr lang="fi-FI" dirty="0"/>
              <a:t> ’Rajaa’ työkalu &gt; voit siirtää kuvaa tai skaalata sitä suuremmaksi pallon sisällä. Huomioi että kuvassa on tarkoituksella valkoinen kehys.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Skaalaa kuvaa </a:t>
            </a:r>
            <a:r>
              <a:rPr lang="fi-FI" dirty="0" err="1"/>
              <a:t>shift-näppäin</a:t>
            </a:r>
            <a:r>
              <a:rPr lang="fi-FI" dirty="0"/>
              <a:t> pohjassa kuvan kulmissa olevista vaaleista palloista.</a:t>
            </a:r>
            <a:br>
              <a:rPr lang="fi-FI" dirty="0"/>
            </a:br>
            <a:r>
              <a:rPr lang="fi-FI" dirty="0"/>
              <a:t>Kun rajaus/skaalaus on sopiva, klikkaa kuvan ulkopuolelle.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Halutessasi vaihtaa kuvan, aktivoi kuva ja poista se </a:t>
            </a:r>
            <a:r>
              <a:rPr lang="fi-FI" dirty="0" err="1"/>
              <a:t>Delete-näppäimellä</a:t>
            </a:r>
            <a:r>
              <a:rPr lang="fi-FI" dirty="0"/>
              <a:t>. Klikkaa kuvaketta lisätäksesi uuden kuvan.</a:t>
            </a:r>
          </a:p>
        </p:txBody>
      </p:sp>
      <p:sp>
        <p:nvSpPr>
          <p:cNvPr id="8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l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Esityksen pitäjä</a:t>
            </a:r>
            <a:br>
              <a:rPr lang="fi-FI" dirty="0"/>
            </a:br>
            <a:r>
              <a:rPr lang="fi-FI" dirty="0"/>
              <a:t>Suomen ympäristökeskus SYKE</a:t>
            </a:r>
            <a:br>
              <a:rPr lang="fi-FI" dirty="0"/>
            </a:br>
            <a:r>
              <a:rPr lang="fi-FI" dirty="0"/>
              <a:t>Tilaisuus &amp; päivämäärä</a:t>
            </a:r>
          </a:p>
        </p:txBody>
      </p:sp>
      <p:pic>
        <p:nvPicPr>
          <p:cNvPr id="9" name="Kuva 8" descr="Syke-logo">
            <a:extLst>
              <a:ext uri="{FF2B5EF4-FFF2-40B4-BE49-F238E27FC236}">
                <a16:creationId xmlns:a16="http://schemas.microsoft.com/office/drawing/2014/main" id="{8170680F-1791-4F69-83D6-DF243BC0F7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0443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, PALLOkuva, SILM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6683816B-9CAE-465E-93C2-8E1C02777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" y="1"/>
            <a:ext cx="9141289" cy="5143497"/>
          </a:xfrm>
          <a:prstGeom prst="rect">
            <a:avLst/>
          </a:prstGeom>
        </p:spPr>
      </p:pic>
      <p:sp>
        <p:nvSpPr>
          <p:cNvPr id="7" name="Otsikko 1"/>
          <p:cNvSpPr>
            <a:spLocks noGrp="1"/>
          </p:cNvSpPr>
          <p:nvPr>
            <p:ph type="ctrTitle" hasCustomPrompt="1"/>
          </p:nvPr>
        </p:nvSpPr>
        <p:spPr>
          <a:xfrm>
            <a:off x="1152525" y="523875"/>
            <a:ext cx="4396505" cy="2695314"/>
          </a:xfrm>
        </p:spPr>
        <p:txBody>
          <a:bodyPr>
            <a:noAutofit/>
          </a:bodyPr>
          <a:lstStyle>
            <a:lvl1pPr algn="l">
              <a:lnSpc>
                <a:spcPts val="3400"/>
              </a:lnSpc>
              <a:defRPr sz="3200" b="1" baseline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dirty="0"/>
              <a:t>Pallokuvallinen kansidia. Lyhyen otsikon rivitys</a:t>
            </a:r>
            <a:br>
              <a:rPr lang="fi-FI" dirty="0"/>
            </a:br>
            <a:r>
              <a:rPr lang="fi-FI" dirty="0"/>
              <a:t>kuvan reunaa </a:t>
            </a:r>
            <a:br>
              <a:rPr lang="fi-FI" dirty="0"/>
            </a:br>
            <a:r>
              <a:rPr lang="fi-FI" dirty="0"/>
              <a:t>muotoillen</a:t>
            </a:r>
          </a:p>
        </p:txBody>
      </p:sp>
      <p:sp>
        <p:nvSpPr>
          <p:cNvPr id="8" name="Kuvan paikkamerkki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809994" y="560212"/>
            <a:ext cx="3734531" cy="3734531"/>
          </a:xfrm>
          <a:prstGeom prst="ellipse">
            <a:avLst/>
          </a:prstGeom>
          <a:solidFill>
            <a:schemeClr val="bg1"/>
          </a:solidFill>
          <a:ln w="69850">
            <a:solidFill>
              <a:schemeClr val="bg1"/>
            </a:solidFill>
          </a:ln>
        </p:spPr>
        <p:txBody>
          <a:bodyPr lIns="0" tIns="0" rIns="0" anchor="t" anchorCtr="0"/>
          <a:lstStyle>
            <a:lvl1pPr marL="0" marR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200" b="0" i="1" baseline="0">
                <a:solidFill>
                  <a:srgbClr val="FF000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fi-FI" dirty="0"/>
              <a:t>Lisää pallokuva napsauttamalla kuvaketta. </a:t>
            </a:r>
            <a:br>
              <a:rPr lang="fi-FI" dirty="0"/>
            </a:br>
            <a:r>
              <a:rPr lang="fi-FI" dirty="0"/>
              <a:t>Halutessasi muuttaa kuvan rajausta aktivoi kuvalaatikko ja valitse </a:t>
            </a:r>
            <a:r>
              <a:rPr lang="fi-FI" dirty="0" err="1"/>
              <a:t>Muotoile-välilehdeltä</a:t>
            </a:r>
            <a:r>
              <a:rPr lang="fi-FI" dirty="0"/>
              <a:t> ’Rajaa’ työkalu &gt; voit siirtää kuvaa tai skaalata sitä suuremmaksi pallon sisällä. Huomioi että kuvassa on tarkoituksella valkoinen kehys.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dirty="0"/>
              <a:t>Skaalaa kuvaa </a:t>
            </a:r>
            <a:r>
              <a:rPr lang="fi-FI" dirty="0" err="1"/>
              <a:t>shift-näppäin</a:t>
            </a:r>
            <a:r>
              <a:rPr lang="fi-FI" dirty="0"/>
              <a:t> pohjassa kuvan kulmissa olevista vaaleista palloista.</a:t>
            </a:r>
            <a:br>
              <a:rPr lang="fi-FI" dirty="0"/>
            </a:br>
            <a:r>
              <a:rPr lang="fi-FI" dirty="0"/>
              <a:t>Kun rajaus/skaalaus on sopiva, klikkaa kuvan ulkopuolelle.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Halutessasi vaihtaa kuvan, aktivoi kuva ja poista se </a:t>
            </a:r>
            <a:r>
              <a:rPr lang="fi-FI" dirty="0" err="1"/>
              <a:t>Delete-näppäimellä</a:t>
            </a:r>
            <a:r>
              <a:rPr lang="fi-FI" dirty="0"/>
              <a:t>. Klikkaa kuvaketta lisätäksesi uuden kuvan.</a:t>
            </a:r>
          </a:p>
        </p:txBody>
      </p:sp>
      <p:sp>
        <p:nvSpPr>
          <p:cNvPr id="9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152525" y="3294344"/>
            <a:ext cx="6838949" cy="1049055"/>
          </a:xfrm>
        </p:spPr>
        <p:txBody>
          <a:bodyPr anchor="b" anchorCtr="0">
            <a:noAutofit/>
          </a:bodyPr>
          <a:lstStyle>
            <a:lvl1pPr marL="0" indent="0" algn="l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Esityksen pitäjä</a:t>
            </a:r>
            <a:br>
              <a:rPr lang="fi-FI" dirty="0"/>
            </a:br>
            <a:r>
              <a:rPr lang="fi-FI" dirty="0"/>
              <a:t>Suomen ympäristökeskus SYKE</a:t>
            </a:r>
            <a:br>
              <a:rPr lang="fi-FI" dirty="0"/>
            </a:br>
            <a:r>
              <a:rPr lang="fi-FI" dirty="0"/>
              <a:t>Tilaisuus &amp; päivämäärä</a:t>
            </a:r>
          </a:p>
        </p:txBody>
      </p:sp>
      <p:pic>
        <p:nvPicPr>
          <p:cNvPr id="12" name="Kuva 11" descr="Syke-logo">
            <a:extLst>
              <a:ext uri="{FF2B5EF4-FFF2-40B4-BE49-F238E27FC236}">
                <a16:creationId xmlns:a16="http://schemas.microsoft.com/office/drawing/2014/main" id="{FEB4C6D7-E585-4BC4-B98E-BB853BC4FC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75" y="4329299"/>
            <a:ext cx="719329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3226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1152526" y="519523"/>
            <a:ext cx="6838950" cy="7917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152525" y="1311274"/>
            <a:ext cx="6838950" cy="3032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Luettelo ensimmäinen taso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401045" y="4343399"/>
            <a:ext cx="342900" cy="25002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chemeClr val="accent3">
                    <a:lumMod val="75000"/>
                  </a:schemeClr>
                </a:solidFill>
                <a:latin typeface="Futura Bk BT" panose="020B0502020204020303" pitchFamily="34" charset="0"/>
              </a:defRPr>
            </a:lvl1pPr>
          </a:lstStyle>
          <a:p>
            <a:fld id="{24342B02-74FC-4320-A08D-C58DA89F77A2}" type="slidenum">
              <a:rPr lang="fi-FI" smtClean="0"/>
              <a:pPr/>
              <a:t>‹#›</a:t>
            </a:fld>
            <a:endParaRPr lang="fi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1" r:id="rId2"/>
    <p:sldLayoutId id="2147483695" r:id="rId3"/>
    <p:sldLayoutId id="2147483721" r:id="rId4"/>
    <p:sldLayoutId id="2147483692" r:id="rId5"/>
    <p:sldLayoutId id="2147483685" r:id="rId6"/>
    <p:sldLayoutId id="2147483712" r:id="rId7"/>
    <p:sldLayoutId id="2147483713" r:id="rId8"/>
    <p:sldLayoutId id="2147483715" r:id="rId9"/>
    <p:sldLayoutId id="2147483722" r:id="rId10"/>
    <p:sldLayoutId id="2147483711" r:id="rId11"/>
    <p:sldLayoutId id="2147483660" r:id="rId12"/>
    <p:sldLayoutId id="2147483650" r:id="rId13"/>
    <p:sldLayoutId id="2147483662" r:id="rId14"/>
    <p:sldLayoutId id="2147483663" r:id="rId15"/>
    <p:sldLayoutId id="2147483675" r:id="rId16"/>
    <p:sldLayoutId id="2147483657" r:id="rId17"/>
    <p:sldLayoutId id="2147483717" r:id="rId18"/>
    <p:sldLayoutId id="2147483686" r:id="rId19"/>
    <p:sldLayoutId id="2147483698" r:id="rId20"/>
    <p:sldLayoutId id="2147483700" r:id="rId21"/>
    <p:sldLayoutId id="2147483701" r:id="rId22"/>
    <p:sldLayoutId id="2147483723" r:id="rId23"/>
    <p:sldLayoutId id="2147483697" r:id="rId24"/>
    <p:sldLayoutId id="2147483720" r:id="rId25"/>
    <p:sldLayoutId id="2147483702" r:id="rId26"/>
    <p:sldLayoutId id="2147483703" r:id="rId27"/>
    <p:sldLayoutId id="2147483719" r:id="rId28"/>
  </p:sldLayoutIdLst>
  <p:transition>
    <p:fade/>
  </p:transition>
  <p:hf hdr="0" ftr="0" dt="0"/>
  <p:txStyles>
    <p:titleStyle>
      <a:lvl1pPr algn="l" defTabSz="914400" rtl="0" eaLnBrk="1" latinLnBrk="0" hangingPunct="1">
        <a:lnSpc>
          <a:spcPts val="2600"/>
        </a:lnSpc>
        <a:spcBef>
          <a:spcPct val="0"/>
        </a:spcBef>
        <a:buNone/>
        <a:tabLst>
          <a:tab pos="714375" algn="l"/>
        </a:tabLst>
        <a:defRPr sz="2400" b="1" kern="1200">
          <a:solidFill>
            <a:schemeClr val="accent2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16000" indent="-216000" algn="l" defTabSz="914400" rtl="0" eaLnBrk="1" latinLnBrk="0" hangingPunct="1">
        <a:lnSpc>
          <a:spcPts val="2200"/>
        </a:lnSpc>
        <a:spcBef>
          <a:spcPct val="20000"/>
        </a:spcBef>
        <a:buClr>
          <a:schemeClr val="accent2">
            <a:lumMod val="75000"/>
          </a:schemeClr>
        </a:buClr>
        <a:buFont typeface="Arial" pitchFamily="34" charset="0"/>
        <a:buChar char="●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432000" indent="-216000" algn="l" defTabSz="914400" rtl="0" eaLnBrk="1" latinLnBrk="0" hangingPunct="1">
        <a:lnSpc>
          <a:spcPts val="2200"/>
        </a:lnSpc>
        <a:spcBef>
          <a:spcPct val="20000"/>
        </a:spcBef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648000" indent="-216000" algn="l" defTabSz="914400" rtl="0" eaLnBrk="1" latinLnBrk="0" hangingPunct="1">
        <a:lnSpc>
          <a:spcPts val="1800"/>
        </a:lnSpc>
        <a:spcBef>
          <a:spcPts val="3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864000" indent="-216000" algn="l" defTabSz="914400" rtl="0" eaLnBrk="1" latinLnBrk="0" hangingPunct="1">
        <a:lnSpc>
          <a:spcPts val="1800"/>
        </a:lnSpc>
        <a:spcBef>
          <a:spcPts val="3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1080000" indent="-216000" algn="l" defTabSz="914400" rtl="0" eaLnBrk="1" latinLnBrk="0" hangingPunct="1">
        <a:lnSpc>
          <a:spcPts val="1800"/>
        </a:lnSpc>
        <a:spcBef>
          <a:spcPts val="300"/>
        </a:spcBef>
        <a:buClr>
          <a:schemeClr val="accent3"/>
        </a:buClr>
        <a:buFont typeface="Arial" pitchFamily="34" charset="0"/>
        <a:buChar char="•"/>
        <a:defRPr sz="1600" i="0" kern="1200">
          <a:solidFill>
            <a:schemeClr val="accent3">
              <a:lumMod val="7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135041771730095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tandfonline.com/doi/full/10.1080/09593330.2013.773355" TargetMode="External"/><Relationship Id="rId4" Type="http://schemas.openxmlformats.org/officeDocument/2006/relationships/hyperlink" Target="https://www.sciencedirect.com/science/article/pii/S0043135412003922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yke.fi/fi-FI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www.ymparisto.fi/fi-FI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152525" y="560212"/>
            <a:ext cx="3657470" cy="2399339"/>
          </a:xfrm>
        </p:spPr>
        <p:txBody>
          <a:bodyPr/>
          <a:lstStyle/>
          <a:p>
            <a:r>
              <a:rPr lang="fi-FI" sz="2800" dirty="0"/>
              <a:t>Sinilevien ultraäänitorjunnan vaikutukset plankton-</a:t>
            </a:r>
            <a:br>
              <a:rPr lang="fi-FI" sz="2800" dirty="0"/>
            </a:br>
            <a:r>
              <a:rPr lang="fi-FI" sz="2800" dirty="0"/>
              <a:t>yhteisöön</a:t>
            </a:r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1</a:t>
            </a:fld>
            <a:endParaRPr lang="fi-FI" dirty="0"/>
          </a:p>
        </p:txBody>
      </p:sp>
      <p:pic>
        <p:nvPicPr>
          <p:cNvPr id="6" name="Kuvan paikkamerkki 5" descr="Kuvassa Lego-hahmo pyöräilee kypärä päässä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16875"/>
          <a:stretch/>
        </p:blipFill>
        <p:spPr/>
      </p:pic>
      <p:pic>
        <p:nvPicPr>
          <p:cNvPr id="5" name="Kuvan paikkamerkki 3">
            <a:extLst>
              <a:ext uri="{FF2B5EF4-FFF2-40B4-BE49-F238E27FC236}">
                <a16:creationId xmlns:a16="http://schemas.microsoft.com/office/drawing/2014/main" id="{7BCBCFC2-D992-4840-94D3-C76A1578B4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" r="-4" b="22940"/>
          <a:stretch/>
        </p:blipFill>
        <p:spPr>
          <a:xfrm>
            <a:off x="4809994" y="550072"/>
            <a:ext cx="3734531" cy="3734531"/>
          </a:xfrm>
          <a:prstGeom prst="ellipse">
            <a:avLst/>
          </a:prstGeom>
          <a:noFill/>
          <a:ln w="69850">
            <a:solidFill>
              <a:schemeClr val="bg1"/>
            </a:solidFill>
          </a:ln>
        </p:spPr>
      </p:pic>
      <p:sp>
        <p:nvSpPr>
          <p:cNvPr id="8" name="Alaotsikko 5">
            <a:extLst>
              <a:ext uri="{FF2B5EF4-FFF2-40B4-BE49-F238E27FC236}">
                <a16:creationId xmlns:a16="http://schemas.microsoft.com/office/drawing/2014/main" id="{7BB1ED7F-75A9-4E1B-AA51-DC1049577CA7}"/>
              </a:ext>
            </a:extLst>
          </p:cNvPr>
          <p:cNvSpPr txBox="1">
            <a:spLocks/>
          </p:cNvSpPr>
          <p:nvPr/>
        </p:nvSpPr>
        <p:spPr>
          <a:xfrm>
            <a:off x="1152525" y="3681801"/>
            <a:ext cx="5440779" cy="1049055"/>
          </a:xfrm>
          <a:prstGeom prst="rect">
            <a:avLst/>
          </a:prstGeom>
        </p:spPr>
        <p:txBody>
          <a:bodyPr anchor="b">
            <a:normAutofit/>
          </a:bodyPr>
          <a:lstStyle>
            <a:lvl1pPr marL="216000" indent="-216000" algn="l" defTabSz="914400" rtl="0" eaLnBrk="1" latinLnBrk="0" hangingPunct="1">
              <a:lnSpc>
                <a:spcPts val="22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 pitchFamily="34" charset="0"/>
              <a:buChar char="●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ts val="22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ts val="1800"/>
              </a:lnSpc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sz="1600" i="0" kern="120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800" dirty="0"/>
              <a:t>Laura Härkönen</a:t>
            </a:r>
          </a:p>
          <a:p>
            <a:pPr marL="0" indent="0">
              <a:buNone/>
            </a:pPr>
            <a:r>
              <a:rPr lang="fi-FI" sz="1800" dirty="0"/>
              <a:t>Suomen ympäristökeskus SYKE, vesikeskus</a:t>
            </a:r>
          </a:p>
          <a:p>
            <a:pPr marL="0" indent="0">
              <a:buNone/>
            </a:pPr>
            <a:r>
              <a:rPr lang="fi-FI" sz="1800" dirty="0"/>
              <a:t>Vesistökunnostusverkoston vuosiseminaari, 28.9.2021</a:t>
            </a:r>
          </a:p>
        </p:txBody>
      </p:sp>
    </p:spTree>
    <p:extLst>
      <p:ext uri="{BB962C8B-B14F-4D97-AF65-F5344CB8AC3E}">
        <p14:creationId xmlns:p14="http://schemas.microsoft.com/office/powerpoint/2010/main" val="311738004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isällön paikkamerkki 28">
            <a:extLst>
              <a:ext uri="{FF2B5EF4-FFF2-40B4-BE49-F238E27FC236}">
                <a16:creationId xmlns:a16="http://schemas.microsoft.com/office/drawing/2014/main" id="{2B73535B-601B-455E-84D2-8A718C1D7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525" y="1397000"/>
            <a:ext cx="4003675" cy="10814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sz="1800" dirty="0"/>
              <a:t>Ahvenlammella Hiidenlampeen verrattuna korkeampi päällysveden kokonaisfosforipitoisuus, alusvedessä pitoisuusero huomattava</a:t>
            </a:r>
          </a:p>
          <a:p>
            <a:pPr>
              <a:lnSpc>
                <a:spcPct val="100000"/>
              </a:lnSpc>
            </a:pPr>
            <a:r>
              <a:rPr lang="fi-FI" sz="1800" dirty="0"/>
              <a:t>Ahvenlammen </a:t>
            </a:r>
            <a:r>
              <a:rPr lang="fi-FI" sz="1800" dirty="0" err="1"/>
              <a:t>Chl</a:t>
            </a:r>
            <a:r>
              <a:rPr lang="fi-FI" sz="1800" dirty="0"/>
              <a:t>-a nousuun ja näkösyvyys laskuun heinäkuun alussa</a:t>
            </a:r>
          </a:p>
          <a:p>
            <a:pPr lvl="1">
              <a:lnSpc>
                <a:spcPct val="100000"/>
              </a:lnSpc>
            </a:pPr>
            <a:r>
              <a:rPr lang="fi-FI" sz="1800" dirty="0"/>
              <a:t>Näkösyvyys 3,8 </a:t>
            </a:r>
            <a:r>
              <a:rPr lang="fi-FI" sz="1800" dirty="0">
                <a:sym typeface="Wingdings" panose="05000000000000000000" pitchFamily="2" charset="2"/>
              </a:rPr>
              <a:t> 1,3 m</a:t>
            </a:r>
            <a:endParaRPr lang="fi-FI" sz="1800" dirty="0"/>
          </a:p>
          <a:p>
            <a:pPr lvl="1">
              <a:lnSpc>
                <a:spcPct val="100000"/>
              </a:lnSpc>
            </a:pPr>
            <a:r>
              <a:rPr lang="fi-FI" sz="1800" dirty="0"/>
              <a:t>Lampi runsaan sinileväkukinnan vuoksi uimakieltoon 26.7., uimakielto purettiin 12.8. </a:t>
            </a:r>
          </a:p>
          <a:p>
            <a:pPr lvl="1">
              <a:lnSpc>
                <a:spcPct val="100000"/>
              </a:lnSpc>
            </a:pPr>
            <a:r>
              <a:rPr lang="fi-FI" sz="1800" dirty="0"/>
              <a:t>Hiidenlammella leväkukintaa ei havaittu</a:t>
            </a:r>
          </a:p>
          <a:p>
            <a:pPr lvl="1">
              <a:lnSpc>
                <a:spcPct val="100000"/>
              </a:lnSpc>
            </a:pPr>
            <a:endParaRPr lang="fi-FI" sz="1800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AE3ECAA-4871-4643-A50C-517B0D59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342B02-74FC-4320-A08D-C58DA89F77A2}" type="slidenum">
              <a:rPr lang="fi-FI" smtClean="0"/>
              <a:pPr>
                <a:spcAft>
                  <a:spcPts val="600"/>
                </a:spcAft>
              </a:pPr>
              <a:t>10</a:t>
            </a:fld>
            <a:endParaRPr lang="fi-FI"/>
          </a:p>
        </p:txBody>
      </p:sp>
      <p:sp>
        <p:nvSpPr>
          <p:cNvPr id="28" name="Otsikko 27">
            <a:extLst>
              <a:ext uri="{FF2B5EF4-FFF2-40B4-BE49-F238E27FC236}">
                <a16:creationId xmlns:a16="http://schemas.microsoft.com/office/drawing/2014/main" id="{8192CC4B-C9CC-46B5-A8B8-9209A64CA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526" y="519523"/>
            <a:ext cx="4003674" cy="791751"/>
          </a:xfrm>
        </p:spPr>
        <p:txBody>
          <a:bodyPr/>
          <a:lstStyle/>
          <a:p>
            <a:r>
              <a:rPr lang="fi-FI" dirty="0"/>
              <a:t>Ahvenlampi Hiidenlampea ravinteikkaampi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E6759BFB-0EA6-46AC-8B48-CCA0F94B9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9456" y="709872"/>
            <a:ext cx="3344489" cy="2006694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5A49924C-A221-43A3-956A-3D04DC16B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9456" y="2880629"/>
            <a:ext cx="3344491" cy="2006694"/>
          </a:xfrm>
          <a:prstGeom prst="rect">
            <a:avLst/>
          </a:prstGeom>
        </p:spPr>
      </p:pic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DD3E639B-9867-4291-8BEB-A56E83A81925}"/>
              </a:ext>
            </a:extLst>
          </p:cNvPr>
          <p:cNvCxnSpPr>
            <a:cxnSpLocks/>
          </p:cNvCxnSpPr>
          <p:nvPr/>
        </p:nvCxnSpPr>
        <p:spPr>
          <a:xfrm>
            <a:off x="6025472" y="805749"/>
            <a:ext cx="0" cy="169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kstiruutu 17">
            <a:extLst>
              <a:ext uri="{FF2B5EF4-FFF2-40B4-BE49-F238E27FC236}">
                <a16:creationId xmlns:a16="http://schemas.microsoft.com/office/drawing/2014/main" id="{9B1EBFB6-92EB-4EB5-95DE-D6A2DB8A00CB}"/>
              </a:ext>
            </a:extLst>
          </p:cNvPr>
          <p:cNvSpPr txBox="1"/>
          <p:nvPr/>
        </p:nvSpPr>
        <p:spPr>
          <a:xfrm>
            <a:off x="5613681" y="498272"/>
            <a:ext cx="55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/>
              <a:t>Nolla-</a:t>
            </a:r>
          </a:p>
          <a:p>
            <a:r>
              <a:rPr lang="fi-FI" sz="800" dirty="0"/>
              <a:t>näytteet</a:t>
            </a:r>
          </a:p>
        </p:txBody>
      </p: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50647696-E705-450B-A4F0-614065968128}"/>
              </a:ext>
            </a:extLst>
          </p:cNvPr>
          <p:cNvCxnSpPr>
            <a:cxnSpLocks/>
          </p:cNvCxnSpPr>
          <p:nvPr/>
        </p:nvCxnSpPr>
        <p:spPr>
          <a:xfrm>
            <a:off x="6111158" y="498272"/>
            <a:ext cx="0" cy="614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kstiruutu 21">
            <a:extLst>
              <a:ext uri="{FF2B5EF4-FFF2-40B4-BE49-F238E27FC236}">
                <a16:creationId xmlns:a16="http://schemas.microsoft.com/office/drawing/2014/main" id="{98EB385B-2119-4277-8DAB-98499D003922}"/>
              </a:ext>
            </a:extLst>
          </p:cNvPr>
          <p:cNvSpPr txBox="1"/>
          <p:nvPr/>
        </p:nvSpPr>
        <p:spPr>
          <a:xfrm>
            <a:off x="5777306" y="181828"/>
            <a:ext cx="65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/>
              <a:t>Ultraääni-</a:t>
            </a:r>
          </a:p>
          <a:p>
            <a:r>
              <a:rPr lang="fi-FI" sz="800" dirty="0"/>
              <a:t>mittaukset</a:t>
            </a:r>
          </a:p>
        </p:txBody>
      </p: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6BDD0DF6-C035-409E-9484-E4B27743B109}"/>
              </a:ext>
            </a:extLst>
          </p:cNvPr>
          <p:cNvCxnSpPr>
            <a:cxnSpLocks/>
          </p:cNvCxnSpPr>
          <p:nvPr/>
        </p:nvCxnSpPr>
        <p:spPr>
          <a:xfrm>
            <a:off x="6191090" y="779789"/>
            <a:ext cx="0" cy="418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kstiruutu 24">
            <a:extLst>
              <a:ext uri="{FF2B5EF4-FFF2-40B4-BE49-F238E27FC236}">
                <a16:creationId xmlns:a16="http://schemas.microsoft.com/office/drawing/2014/main" id="{BF82A53A-D399-415D-8CE8-67D1DB8D1E02}"/>
              </a:ext>
            </a:extLst>
          </p:cNvPr>
          <p:cNvSpPr txBox="1"/>
          <p:nvPr/>
        </p:nvSpPr>
        <p:spPr>
          <a:xfrm>
            <a:off x="6098869" y="470140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/>
              <a:t>Lautan</a:t>
            </a:r>
          </a:p>
          <a:p>
            <a:r>
              <a:rPr lang="fi-FI" sz="800" dirty="0"/>
              <a:t>käynnistys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201B1CBC-C4D4-42B2-8284-F799F9A3E084}"/>
              </a:ext>
            </a:extLst>
          </p:cNvPr>
          <p:cNvSpPr txBox="1"/>
          <p:nvPr/>
        </p:nvSpPr>
        <p:spPr>
          <a:xfrm>
            <a:off x="6579417" y="2660096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Ahvenlampi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0A152F8F-ADA5-4E1E-9CD8-D72AE6EE4E18}"/>
              </a:ext>
            </a:extLst>
          </p:cNvPr>
          <p:cNvSpPr txBox="1"/>
          <p:nvPr/>
        </p:nvSpPr>
        <p:spPr>
          <a:xfrm>
            <a:off x="6238780" y="4830855"/>
            <a:ext cx="1665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Hiidenlampi (verrokki)</a:t>
            </a:r>
          </a:p>
        </p:txBody>
      </p: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F0212D48-B96D-46E3-A360-0E0D74743F62}"/>
              </a:ext>
            </a:extLst>
          </p:cNvPr>
          <p:cNvCxnSpPr>
            <a:cxnSpLocks/>
          </p:cNvCxnSpPr>
          <p:nvPr/>
        </p:nvCxnSpPr>
        <p:spPr>
          <a:xfrm>
            <a:off x="6511246" y="916785"/>
            <a:ext cx="0" cy="228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kstiruutu 16">
            <a:extLst>
              <a:ext uri="{FF2B5EF4-FFF2-40B4-BE49-F238E27FC236}">
                <a16:creationId xmlns:a16="http://schemas.microsoft.com/office/drawing/2014/main" id="{1309D0DE-4BD7-4676-981F-7002CCD8E1F1}"/>
              </a:ext>
            </a:extLst>
          </p:cNvPr>
          <p:cNvSpPr txBox="1"/>
          <p:nvPr/>
        </p:nvSpPr>
        <p:spPr>
          <a:xfrm>
            <a:off x="6440384" y="753858"/>
            <a:ext cx="5084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/>
              <a:t>Myrsky</a:t>
            </a:r>
          </a:p>
        </p:txBody>
      </p:sp>
    </p:spTree>
    <p:extLst>
      <p:ext uri="{BB962C8B-B14F-4D97-AF65-F5344CB8AC3E}">
        <p14:creationId xmlns:p14="http://schemas.microsoft.com/office/powerpoint/2010/main" val="342859420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isällön paikkamerkki 16">
            <a:extLst>
              <a:ext uri="{FF2B5EF4-FFF2-40B4-BE49-F238E27FC236}">
                <a16:creationId xmlns:a16="http://schemas.microsoft.com/office/drawing/2014/main" id="{358720CC-F1F2-4770-BDE9-B0B28BABA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24600" y="561725"/>
            <a:ext cx="2108665" cy="1440000"/>
          </a:xfr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964A2B9-1EF7-44EA-AE9F-1DA75895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0755" y="4568131"/>
            <a:ext cx="342900" cy="250029"/>
          </a:xfrm>
        </p:spPr>
        <p:txBody>
          <a:bodyPr/>
          <a:lstStyle/>
          <a:p>
            <a:fld id="{24342B02-74FC-4320-A08D-C58DA89F77A2}" type="slidenum">
              <a:rPr lang="fi-FI" smtClean="0"/>
              <a:pPr/>
              <a:t>11</a:t>
            </a:fld>
            <a:endParaRPr lang="fi-FI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729CA32D-775D-487F-B4C8-BA8EB768A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780" y="914519"/>
            <a:ext cx="6838950" cy="791751"/>
          </a:xfrm>
        </p:spPr>
        <p:txBody>
          <a:bodyPr/>
          <a:lstStyle/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3479846-0F95-4BD2-B663-BB0937131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516" y="35327"/>
            <a:ext cx="1915582" cy="464791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AEFDE9A-55B1-4031-8F0A-7A0E1C7B2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27" y="556385"/>
            <a:ext cx="2137122" cy="14400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DC0CC7E8-EC4D-49B9-A702-524A2E555EA8}"/>
              </a:ext>
            </a:extLst>
          </p:cNvPr>
          <p:cNvSpPr txBox="1"/>
          <p:nvPr/>
        </p:nvSpPr>
        <p:spPr>
          <a:xfrm>
            <a:off x="173055" y="1444660"/>
            <a:ext cx="1082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3.6./</a:t>
            </a:r>
          </a:p>
          <a:p>
            <a:r>
              <a:rPr lang="fi-FI" sz="1400" dirty="0">
                <a:solidFill>
                  <a:schemeClr val="bg1"/>
                </a:solidFill>
              </a:rPr>
              <a:t>viikko 22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C3E6ED01-3235-44E8-9DC8-A96370E0B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635" y="559055"/>
            <a:ext cx="2032777" cy="1440000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916F1B24-8684-4BAE-94B6-1E90480B6E2F}"/>
              </a:ext>
            </a:extLst>
          </p:cNvPr>
          <p:cNvSpPr txBox="1"/>
          <p:nvPr/>
        </p:nvSpPr>
        <p:spPr>
          <a:xfrm>
            <a:off x="2416067" y="1457233"/>
            <a:ext cx="1082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11.6./</a:t>
            </a:r>
          </a:p>
          <a:p>
            <a:r>
              <a:rPr lang="fi-FI" sz="1400" dirty="0">
                <a:solidFill>
                  <a:schemeClr val="bg1"/>
                </a:solidFill>
              </a:rPr>
              <a:t>viikko 23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8E887D7C-9CF6-4144-9917-743F02E70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9755" y="559055"/>
            <a:ext cx="2038681" cy="1440000"/>
          </a:xfrm>
          <a:prstGeom prst="rect">
            <a:avLst/>
          </a:prstGeom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73989EDD-3958-462D-8C4F-C9AFD7654A79}"/>
              </a:ext>
            </a:extLst>
          </p:cNvPr>
          <p:cNvSpPr txBox="1"/>
          <p:nvPr/>
        </p:nvSpPr>
        <p:spPr>
          <a:xfrm>
            <a:off x="4617496" y="1471287"/>
            <a:ext cx="1082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18.6./</a:t>
            </a:r>
          </a:p>
          <a:p>
            <a:r>
              <a:rPr lang="fi-FI" sz="1400" dirty="0">
                <a:solidFill>
                  <a:schemeClr val="bg1"/>
                </a:solidFill>
              </a:rPr>
              <a:t>viikko 24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B79D8C8F-0452-4779-BE86-FBE9952C2244}"/>
              </a:ext>
            </a:extLst>
          </p:cNvPr>
          <p:cNvSpPr txBox="1"/>
          <p:nvPr/>
        </p:nvSpPr>
        <p:spPr>
          <a:xfrm>
            <a:off x="6778884" y="1446212"/>
            <a:ext cx="1082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26.6./</a:t>
            </a:r>
          </a:p>
          <a:p>
            <a:r>
              <a:rPr lang="fi-FI" sz="1400" dirty="0"/>
              <a:t>viikko 25</a:t>
            </a: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19DB0AF2-446F-4305-BCB8-836168654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615" y="2128879"/>
            <a:ext cx="2142698" cy="1440000"/>
          </a:xfrm>
          <a:prstGeom prst="rect">
            <a:avLst/>
          </a:prstGeom>
        </p:spPr>
      </p:pic>
      <p:sp>
        <p:nvSpPr>
          <p:cNvPr id="21" name="Tekstiruutu 20">
            <a:extLst>
              <a:ext uri="{FF2B5EF4-FFF2-40B4-BE49-F238E27FC236}">
                <a16:creationId xmlns:a16="http://schemas.microsoft.com/office/drawing/2014/main" id="{2A6203FA-DB26-4F7F-B64A-EA5A74EC2EBD}"/>
              </a:ext>
            </a:extLst>
          </p:cNvPr>
          <p:cNvSpPr txBox="1"/>
          <p:nvPr/>
        </p:nvSpPr>
        <p:spPr>
          <a:xfrm>
            <a:off x="160102" y="3041724"/>
            <a:ext cx="1082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3.7./</a:t>
            </a:r>
          </a:p>
          <a:p>
            <a:r>
              <a:rPr lang="fi-FI" sz="1400" dirty="0">
                <a:solidFill>
                  <a:schemeClr val="bg1"/>
                </a:solidFill>
              </a:rPr>
              <a:t>viikko 26</a:t>
            </a:r>
          </a:p>
        </p:txBody>
      </p:sp>
      <p:pic>
        <p:nvPicPr>
          <p:cNvPr id="23" name="Kuva 22">
            <a:extLst>
              <a:ext uri="{FF2B5EF4-FFF2-40B4-BE49-F238E27FC236}">
                <a16:creationId xmlns:a16="http://schemas.microsoft.com/office/drawing/2014/main" id="{A115F99D-06DF-4ADA-8D36-8745EE297D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7368" y="2128879"/>
            <a:ext cx="1980669" cy="1440000"/>
          </a:xfrm>
          <a:prstGeom prst="rect">
            <a:avLst/>
          </a:prstGeom>
        </p:spPr>
      </p:pic>
      <p:sp>
        <p:nvSpPr>
          <p:cNvPr id="24" name="Tekstiruutu 23">
            <a:extLst>
              <a:ext uri="{FF2B5EF4-FFF2-40B4-BE49-F238E27FC236}">
                <a16:creationId xmlns:a16="http://schemas.microsoft.com/office/drawing/2014/main" id="{16F05BA0-3122-4338-BE23-7F73F535F4A5}"/>
              </a:ext>
            </a:extLst>
          </p:cNvPr>
          <p:cNvSpPr txBox="1"/>
          <p:nvPr/>
        </p:nvSpPr>
        <p:spPr>
          <a:xfrm>
            <a:off x="2445313" y="3040176"/>
            <a:ext cx="1082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6.7./</a:t>
            </a:r>
          </a:p>
          <a:p>
            <a:r>
              <a:rPr lang="fi-FI" sz="1400" dirty="0">
                <a:solidFill>
                  <a:schemeClr val="bg1"/>
                </a:solidFill>
              </a:rPr>
              <a:t>viikko 27</a:t>
            </a:r>
          </a:p>
        </p:txBody>
      </p:sp>
      <p:pic>
        <p:nvPicPr>
          <p:cNvPr id="26" name="Kuva 25">
            <a:extLst>
              <a:ext uri="{FF2B5EF4-FFF2-40B4-BE49-F238E27FC236}">
                <a16:creationId xmlns:a16="http://schemas.microsoft.com/office/drawing/2014/main" id="{296F722C-546F-4227-80C0-056AC23DA8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7429" y="2128876"/>
            <a:ext cx="2117333" cy="1440000"/>
          </a:xfrm>
          <a:prstGeom prst="rect">
            <a:avLst/>
          </a:prstGeom>
        </p:spPr>
      </p:pic>
      <p:sp>
        <p:nvSpPr>
          <p:cNvPr id="27" name="Tekstiruutu 26">
            <a:extLst>
              <a:ext uri="{FF2B5EF4-FFF2-40B4-BE49-F238E27FC236}">
                <a16:creationId xmlns:a16="http://schemas.microsoft.com/office/drawing/2014/main" id="{B028B5D4-3F3E-4DC3-B5C4-891D16FC954A}"/>
              </a:ext>
            </a:extLst>
          </p:cNvPr>
          <p:cNvSpPr txBox="1"/>
          <p:nvPr/>
        </p:nvSpPr>
        <p:spPr>
          <a:xfrm>
            <a:off x="4562170" y="3045659"/>
            <a:ext cx="1082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13.7./</a:t>
            </a:r>
          </a:p>
          <a:p>
            <a:r>
              <a:rPr lang="fi-FI" sz="1400" dirty="0"/>
              <a:t>viikko 28</a:t>
            </a:r>
          </a:p>
        </p:txBody>
      </p:sp>
      <p:pic>
        <p:nvPicPr>
          <p:cNvPr id="29" name="Kuva 28">
            <a:extLst>
              <a:ext uri="{FF2B5EF4-FFF2-40B4-BE49-F238E27FC236}">
                <a16:creationId xmlns:a16="http://schemas.microsoft.com/office/drawing/2014/main" id="{03F3AF70-1D5D-4918-A0A6-CCFB2E5F13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2567" y="2128876"/>
            <a:ext cx="2023227" cy="1440000"/>
          </a:xfrm>
          <a:prstGeom prst="rect">
            <a:avLst/>
          </a:prstGeom>
        </p:spPr>
      </p:pic>
      <p:sp>
        <p:nvSpPr>
          <p:cNvPr id="30" name="Tekstiruutu 29">
            <a:extLst>
              <a:ext uri="{FF2B5EF4-FFF2-40B4-BE49-F238E27FC236}">
                <a16:creationId xmlns:a16="http://schemas.microsoft.com/office/drawing/2014/main" id="{377E49AD-C66C-4318-9193-A07FA89A160E}"/>
              </a:ext>
            </a:extLst>
          </p:cNvPr>
          <p:cNvSpPr txBox="1"/>
          <p:nvPr/>
        </p:nvSpPr>
        <p:spPr>
          <a:xfrm>
            <a:off x="6854154" y="2841488"/>
            <a:ext cx="1082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20.7./</a:t>
            </a:r>
          </a:p>
          <a:p>
            <a:r>
              <a:rPr lang="fi-FI" sz="1400" dirty="0"/>
              <a:t>viikko 29</a:t>
            </a:r>
          </a:p>
          <a:p>
            <a:r>
              <a:rPr lang="fi-FI" sz="1400" dirty="0"/>
              <a:t>(kooste)</a:t>
            </a:r>
          </a:p>
        </p:txBody>
      </p:sp>
      <p:pic>
        <p:nvPicPr>
          <p:cNvPr id="32" name="Kuva 31">
            <a:extLst>
              <a:ext uri="{FF2B5EF4-FFF2-40B4-BE49-F238E27FC236}">
                <a16:creationId xmlns:a16="http://schemas.microsoft.com/office/drawing/2014/main" id="{9F960BA3-EE6F-4B93-B890-97F14864E8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355" y="3692016"/>
            <a:ext cx="2026077" cy="1440000"/>
          </a:xfrm>
          <a:prstGeom prst="rect">
            <a:avLst/>
          </a:prstGeom>
        </p:spPr>
      </p:pic>
      <p:sp>
        <p:nvSpPr>
          <p:cNvPr id="33" name="Tekstiruutu 32">
            <a:extLst>
              <a:ext uri="{FF2B5EF4-FFF2-40B4-BE49-F238E27FC236}">
                <a16:creationId xmlns:a16="http://schemas.microsoft.com/office/drawing/2014/main" id="{83E6D966-646B-433B-B51E-8BABC905A246}"/>
              </a:ext>
            </a:extLst>
          </p:cNvPr>
          <p:cNvSpPr txBox="1"/>
          <p:nvPr/>
        </p:nvSpPr>
        <p:spPr>
          <a:xfrm>
            <a:off x="217343" y="4381260"/>
            <a:ext cx="11872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26.7./</a:t>
            </a:r>
          </a:p>
          <a:p>
            <a:r>
              <a:rPr lang="fi-FI" sz="1400" dirty="0">
                <a:solidFill>
                  <a:schemeClr val="bg1"/>
                </a:solidFill>
              </a:rPr>
              <a:t>viikko 30,</a:t>
            </a:r>
          </a:p>
          <a:p>
            <a:r>
              <a:rPr lang="fi-FI" sz="1400" dirty="0">
                <a:solidFill>
                  <a:schemeClr val="bg1"/>
                </a:solidFill>
              </a:rPr>
              <a:t>uimakielto</a:t>
            </a:r>
          </a:p>
        </p:txBody>
      </p:sp>
      <p:pic>
        <p:nvPicPr>
          <p:cNvPr id="35" name="Kuva 34">
            <a:extLst>
              <a:ext uri="{FF2B5EF4-FFF2-40B4-BE49-F238E27FC236}">
                <a16:creationId xmlns:a16="http://schemas.microsoft.com/office/drawing/2014/main" id="{776D38BA-129E-4260-89F6-5DC2A8C37F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4552" y="3686267"/>
            <a:ext cx="2056056" cy="1440000"/>
          </a:xfrm>
          <a:prstGeom prst="rect">
            <a:avLst/>
          </a:prstGeom>
        </p:spPr>
      </p:pic>
      <p:sp>
        <p:nvSpPr>
          <p:cNvPr id="36" name="Tekstiruutu 35">
            <a:extLst>
              <a:ext uri="{FF2B5EF4-FFF2-40B4-BE49-F238E27FC236}">
                <a16:creationId xmlns:a16="http://schemas.microsoft.com/office/drawing/2014/main" id="{3FAD2669-7E2F-42CE-8FF3-0C53D4C9E700}"/>
              </a:ext>
            </a:extLst>
          </p:cNvPr>
          <p:cNvSpPr txBox="1"/>
          <p:nvPr/>
        </p:nvSpPr>
        <p:spPr>
          <a:xfrm>
            <a:off x="2353272" y="4592636"/>
            <a:ext cx="1082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5.8./</a:t>
            </a:r>
          </a:p>
          <a:p>
            <a:r>
              <a:rPr lang="fi-FI" sz="1400" dirty="0">
                <a:solidFill>
                  <a:schemeClr val="bg1"/>
                </a:solidFill>
              </a:rPr>
              <a:t>viikko 31</a:t>
            </a:r>
          </a:p>
        </p:txBody>
      </p:sp>
      <p:pic>
        <p:nvPicPr>
          <p:cNvPr id="38" name="Kuva 37">
            <a:extLst>
              <a:ext uri="{FF2B5EF4-FFF2-40B4-BE49-F238E27FC236}">
                <a16:creationId xmlns:a16="http://schemas.microsoft.com/office/drawing/2014/main" id="{FBE5B4C2-7D64-4620-A5A2-E7E5777FC71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7184" y="3676926"/>
            <a:ext cx="1914839" cy="1440000"/>
          </a:xfrm>
          <a:prstGeom prst="rect">
            <a:avLst/>
          </a:prstGeom>
        </p:spPr>
      </p:pic>
      <p:sp>
        <p:nvSpPr>
          <p:cNvPr id="39" name="Tekstiruutu 38">
            <a:extLst>
              <a:ext uri="{FF2B5EF4-FFF2-40B4-BE49-F238E27FC236}">
                <a16:creationId xmlns:a16="http://schemas.microsoft.com/office/drawing/2014/main" id="{364FFE0E-DBF0-4915-9829-31BD21E9D3A4}"/>
              </a:ext>
            </a:extLst>
          </p:cNvPr>
          <p:cNvSpPr txBox="1"/>
          <p:nvPr/>
        </p:nvSpPr>
        <p:spPr>
          <a:xfrm>
            <a:off x="4609934" y="4177909"/>
            <a:ext cx="1241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12.8./</a:t>
            </a:r>
          </a:p>
          <a:p>
            <a:r>
              <a:rPr lang="fi-FI" sz="1400" dirty="0">
                <a:solidFill>
                  <a:schemeClr val="bg1"/>
                </a:solidFill>
              </a:rPr>
              <a:t>viikko 32</a:t>
            </a:r>
          </a:p>
          <a:p>
            <a:r>
              <a:rPr lang="fi-FI" sz="1400" dirty="0">
                <a:solidFill>
                  <a:schemeClr val="bg1"/>
                </a:solidFill>
              </a:rPr>
              <a:t>uimakielto</a:t>
            </a:r>
          </a:p>
          <a:p>
            <a:r>
              <a:rPr lang="fi-FI" sz="1400" dirty="0">
                <a:solidFill>
                  <a:schemeClr val="bg1"/>
                </a:solidFill>
              </a:rPr>
              <a:t>purettu</a:t>
            </a:r>
          </a:p>
        </p:txBody>
      </p:sp>
      <p:pic>
        <p:nvPicPr>
          <p:cNvPr id="41" name="Kuva 40">
            <a:extLst>
              <a:ext uri="{FF2B5EF4-FFF2-40B4-BE49-F238E27FC236}">
                <a16:creationId xmlns:a16="http://schemas.microsoft.com/office/drawing/2014/main" id="{D3E1AC7A-7F62-45D3-899B-4F0C62E03B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2301" y="3669042"/>
            <a:ext cx="2036685" cy="1440000"/>
          </a:xfrm>
          <a:prstGeom prst="rect">
            <a:avLst/>
          </a:prstGeom>
        </p:spPr>
      </p:pic>
      <p:sp>
        <p:nvSpPr>
          <p:cNvPr id="42" name="Tekstiruutu 41">
            <a:extLst>
              <a:ext uri="{FF2B5EF4-FFF2-40B4-BE49-F238E27FC236}">
                <a16:creationId xmlns:a16="http://schemas.microsoft.com/office/drawing/2014/main" id="{F3CFD4F7-9FD5-494C-9B1F-66DBD183C7B4}"/>
              </a:ext>
            </a:extLst>
          </p:cNvPr>
          <p:cNvSpPr txBox="1"/>
          <p:nvPr/>
        </p:nvSpPr>
        <p:spPr>
          <a:xfrm>
            <a:off x="6734785" y="4585822"/>
            <a:ext cx="1082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27.8./</a:t>
            </a:r>
          </a:p>
          <a:p>
            <a:r>
              <a:rPr lang="fi-FI" sz="1400" dirty="0">
                <a:solidFill>
                  <a:schemeClr val="bg1"/>
                </a:solidFill>
              </a:rPr>
              <a:t>viikko 34</a:t>
            </a:r>
          </a:p>
        </p:txBody>
      </p:sp>
      <p:grpSp>
        <p:nvGrpSpPr>
          <p:cNvPr id="48" name="Ryhmä 47">
            <a:extLst>
              <a:ext uri="{FF2B5EF4-FFF2-40B4-BE49-F238E27FC236}">
                <a16:creationId xmlns:a16="http://schemas.microsoft.com/office/drawing/2014/main" id="{C79073D3-6A25-4961-89A7-D9AEE83603B5}"/>
              </a:ext>
            </a:extLst>
          </p:cNvPr>
          <p:cNvGrpSpPr/>
          <p:nvPr/>
        </p:nvGrpSpPr>
        <p:grpSpPr>
          <a:xfrm>
            <a:off x="6163129" y="106823"/>
            <a:ext cx="2464397" cy="1060564"/>
            <a:chOff x="6229257" y="106823"/>
            <a:chExt cx="2464397" cy="1060564"/>
          </a:xfrm>
        </p:grpSpPr>
        <p:grpSp>
          <p:nvGrpSpPr>
            <p:cNvPr id="46" name="Ryhmä 45">
              <a:extLst>
                <a:ext uri="{FF2B5EF4-FFF2-40B4-BE49-F238E27FC236}">
                  <a16:creationId xmlns:a16="http://schemas.microsoft.com/office/drawing/2014/main" id="{7875D707-F6F5-4FED-B79C-867829D775C9}"/>
                </a:ext>
              </a:extLst>
            </p:cNvPr>
            <p:cNvGrpSpPr/>
            <p:nvPr/>
          </p:nvGrpSpPr>
          <p:grpSpPr>
            <a:xfrm>
              <a:off x="6229257" y="106823"/>
              <a:ext cx="2464397" cy="1060564"/>
              <a:chOff x="5448172" y="41450"/>
              <a:chExt cx="2332140" cy="949652"/>
            </a:xfrm>
          </p:grpSpPr>
          <p:pic>
            <p:nvPicPr>
              <p:cNvPr id="43" name="Sisällön paikkamerkki 5">
                <a:extLst>
                  <a:ext uri="{FF2B5EF4-FFF2-40B4-BE49-F238E27FC236}">
                    <a16:creationId xmlns:a16="http://schemas.microsoft.com/office/drawing/2014/main" id="{21CBC66A-D124-4E83-879C-834299B67B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8172" y="41450"/>
                <a:ext cx="2332140" cy="949652"/>
              </a:xfrm>
              <a:prstGeom prst="rect">
                <a:avLst/>
              </a:prstGeom>
            </p:spPr>
          </p:pic>
          <p:pic>
            <p:nvPicPr>
              <p:cNvPr id="45" name="Kuva 44">
                <a:extLst>
                  <a:ext uri="{FF2B5EF4-FFF2-40B4-BE49-F238E27FC236}">
                    <a16:creationId xmlns:a16="http://schemas.microsoft.com/office/drawing/2014/main" id="{7C952261-5B4C-41E9-9BCC-7E9216FB9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68081" y="52583"/>
                <a:ext cx="788971" cy="281527"/>
              </a:xfrm>
              <a:prstGeom prst="rect">
                <a:avLst/>
              </a:prstGeom>
            </p:spPr>
          </p:pic>
        </p:grpSp>
        <p:sp>
          <p:nvSpPr>
            <p:cNvPr id="47" name="Tekstiruutu 46">
              <a:extLst>
                <a:ext uri="{FF2B5EF4-FFF2-40B4-BE49-F238E27FC236}">
                  <a16:creationId xmlns:a16="http://schemas.microsoft.com/office/drawing/2014/main" id="{EEBE342C-146B-4CEA-A628-C66C548AA833}"/>
                </a:ext>
              </a:extLst>
            </p:cNvPr>
            <p:cNvSpPr txBox="1"/>
            <p:nvPr/>
          </p:nvSpPr>
          <p:spPr>
            <a:xfrm>
              <a:off x="6444372" y="255995"/>
              <a:ext cx="309700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400" dirty="0"/>
                <a:t>N=23</a:t>
              </a:r>
            </a:p>
          </p:txBody>
        </p:sp>
      </p:grpSp>
      <p:sp>
        <p:nvSpPr>
          <p:cNvPr id="49" name="Tekstiruutu 48">
            <a:extLst>
              <a:ext uri="{FF2B5EF4-FFF2-40B4-BE49-F238E27FC236}">
                <a16:creationId xmlns:a16="http://schemas.microsoft.com/office/drawing/2014/main" id="{8AF94C6D-2608-430A-A762-C245997C8647}"/>
              </a:ext>
            </a:extLst>
          </p:cNvPr>
          <p:cNvSpPr txBox="1"/>
          <p:nvPr/>
        </p:nvSpPr>
        <p:spPr>
          <a:xfrm>
            <a:off x="1329906" y="1326940"/>
            <a:ext cx="9845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Ahvenlampi</a:t>
            </a:r>
          </a:p>
        </p:txBody>
      </p:sp>
      <p:sp>
        <p:nvSpPr>
          <p:cNvPr id="50" name="Tekstiruutu 49">
            <a:extLst>
              <a:ext uri="{FF2B5EF4-FFF2-40B4-BE49-F238E27FC236}">
                <a16:creationId xmlns:a16="http://schemas.microsoft.com/office/drawing/2014/main" id="{06C62E66-D6C1-4B48-A356-B8972812A6CD}"/>
              </a:ext>
            </a:extLst>
          </p:cNvPr>
          <p:cNvSpPr txBox="1"/>
          <p:nvPr/>
        </p:nvSpPr>
        <p:spPr>
          <a:xfrm>
            <a:off x="1229675" y="784870"/>
            <a:ext cx="982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Hiidenlampi</a:t>
            </a:r>
          </a:p>
        </p:txBody>
      </p:sp>
      <p:cxnSp>
        <p:nvCxnSpPr>
          <p:cNvPr id="52" name="Suora yhdysviiva 51">
            <a:extLst>
              <a:ext uri="{FF2B5EF4-FFF2-40B4-BE49-F238E27FC236}">
                <a16:creationId xmlns:a16="http://schemas.microsoft.com/office/drawing/2014/main" id="{E5BE6BAF-E433-4F63-8F73-0752ADB16AF7}"/>
              </a:ext>
            </a:extLst>
          </p:cNvPr>
          <p:cNvCxnSpPr>
            <a:cxnSpLocks/>
          </p:cNvCxnSpPr>
          <p:nvPr/>
        </p:nvCxnSpPr>
        <p:spPr>
          <a:xfrm flipV="1">
            <a:off x="1253506" y="1458895"/>
            <a:ext cx="174844" cy="511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uora yhdysviiva 55">
            <a:extLst>
              <a:ext uri="{FF2B5EF4-FFF2-40B4-BE49-F238E27FC236}">
                <a16:creationId xmlns:a16="http://schemas.microsoft.com/office/drawing/2014/main" id="{782F6E5C-D2E9-4EB7-99AB-82ADB036ADFF}"/>
              </a:ext>
            </a:extLst>
          </p:cNvPr>
          <p:cNvCxnSpPr>
            <a:cxnSpLocks/>
          </p:cNvCxnSpPr>
          <p:nvPr/>
        </p:nvCxnSpPr>
        <p:spPr>
          <a:xfrm flipV="1">
            <a:off x="1192619" y="908691"/>
            <a:ext cx="124478" cy="511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5699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D3F2FFC4-3873-408B-AA08-F7CFD78DE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593" y="1311274"/>
            <a:ext cx="7367452" cy="3032125"/>
          </a:xfrm>
        </p:spPr>
        <p:txBody>
          <a:bodyPr/>
          <a:lstStyle/>
          <a:p>
            <a:r>
              <a:rPr lang="fi-FI" sz="1600" dirty="0"/>
              <a:t>Ultraäänen vaikutukset laboratoriossa luonnonvesiä voimakkaammat [1]</a:t>
            </a:r>
          </a:p>
          <a:p>
            <a:pPr lvl="1"/>
            <a:r>
              <a:rPr lang="fi-FI" sz="1600" dirty="0"/>
              <a:t>Tutkitut laboratorioyksiköt aivan eri mittaluokkaa (0,6-1,5 l) – tarvittava teho luonnonvesissä aivan eri ja vaikea saavuttaa</a:t>
            </a:r>
          </a:p>
          <a:p>
            <a:pPr lvl="2"/>
            <a:r>
              <a:rPr lang="fi-FI" sz="1400" dirty="0"/>
              <a:t>Laboratoriokokeiden perusteella intensiteetti 0,32 W cm</a:t>
            </a:r>
            <a:r>
              <a:rPr lang="fi-FI" sz="1400" baseline="30000" dirty="0"/>
              <a:t>-2</a:t>
            </a:r>
            <a:r>
              <a:rPr lang="fi-FI" sz="1400" dirty="0"/>
              <a:t> tarvittu vähentämään sinileväsoluja [2], Ahvenlammella intensiteetti 0,000037 W cm</a:t>
            </a:r>
            <a:r>
              <a:rPr lang="fi-FI" sz="1400" baseline="30000" dirty="0"/>
              <a:t>-2</a:t>
            </a:r>
            <a:r>
              <a:rPr lang="fi-FI" sz="1400" dirty="0"/>
              <a:t> (STM raja-arvo 0,05 W cm</a:t>
            </a:r>
            <a:r>
              <a:rPr lang="fi-FI" sz="1400" baseline="30000" dirty="0"/>
              <a:t>-2</a:t>
            </a:r>
            <a:r>
              <a:rPr lang="fi-FI" sz="1400" dirty="0"/>
              <a:t> )</a:t>
            </a:r>
          </a:p>
          <a:p>
            <a:pPr lvl="2"/>
            <a:r>
              <a:rPr lang="fi-FI" sz="1400" dirty="0"/>
              <a:t>Laboratoriossa tutkittu pääasiassa 200-600 W tehoa [1], kenttäkokeiden perusteella 40 W ei vaikutusta sinileviin [3], Ahvenlammen laite 24 V akuilla, tehoa ei annettu, arvio ~17 W</a:t>
            </a:r>
          </a:p>
          <a:p>
            <a:r>
              <a:rPr lang="fi-FI" sz="1600" dirty="0"/>
              <a:t>Sinileväkukintojen pääasiallisena syynä liiallinen fosforipitoisuus</a:t>
            </a:r>
          </a:p>
          <a:p>
            <a:pPr lvl="1"/>
            <a:r>
              <a:rPr lang="fi-FI" sz="1600" dirty="0"/>
              <a:t>Ravinnekuormituksen vähentäminen ensisijainen toimenpide</a:t>
            </a:r>
          </a:p>
          <a:p>
            <a:pPr lvl="1"/>
            <a:r>
              <a:rPr lang="fi-FI" sz="1600" dirty="0"/>
              <a:t>Ylimääräisiä ravinteita ultraääni ei poista</a:t>
            </a:r>
          </a:p>
          <a:p>
            <a:pPr lvl="2"/>
            <a:r>
              <a:rPr lang="fi-FI" sz="1400" dirty="0"/>
              <a:t>Vaikka ultraääni vähentäisi sinileväsoluja, ravinteet eivät katoa – mihin ne päätyisivät? Miten vaikutukset ilmenisivät?</a:t>
            </a:r>
          </a:p>
          <a:p>
            <a:endParaRPr lang="fi-FI" sz="1800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B729CCA-0C85-41D9-A3DC-8040C489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12</a:t>
            </a:fld>
            <a:endParaRPr lang="fi-FI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376EC236-CA11-4393-AC2B-E66A7C70C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Oleellista puuttua seurausten sijaan rehevöitymisen syyhyn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13E0CA9-B3A9-4B39-95D7-840524DBAEC1}"/>
              </a:ext>
            </a:extLst>
          </p:cNvPr>
          <p:cNvSpPr txBox="1"/>
          <p:nvPr/>
        </p:nvSpPr>
        <p:spPr>
          <a:xfrm>
            <a:off x="201924" y="4888929"/>
            <a:ext cx="9030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dirty="0"/>
              <a:t>[1] </a:t>
            </a:r>
            <a:r>
              <a:rPr lang="fi-FI" sz="1000" dirty="0">
                <a:hlinkClick r:id="rId3"/>
              </a:rPr>
              <a:t>Park ym. 2017. </a:t>
            </a:r>
            <a:r>
              <a:rPr lang="fi-FI" sz="1000" dirty="0" err="1">
                <a:hlinkClick r:id="rId3"/>
              </a:rPr>
              <a:t>Ultrasonic</a:t>
            </a:r>
            <a:r>
              <a:rPr lang="fi-FI" sz="1000" dirty="0">
                <a:hlinkClick r:id="rId3"/>
              </a:rPr>
              <a:t> </a:t>
            </a:r>
            <a:r>
              <a:rPr lang="fi-FI" sz="1000" dirty="0" err="1">
                <a:hlinkClick r:id="rId3"/>
              </a:rPr>
              <a:t>Sonochem</a:t>
            </a:r>
            <a:r>
              <a:rPr lang="fi-FI" sz="1000" dirty="0">
                <a:hlinkClick r:id="rId3"/>
              </a:rPr>
              <a:t>. 38: 326-334 </a:t>
            </a:r>
            <a:r>
              <a:rPr lang="fi-FI" sz="1000" dirty="0"/>
              <a:t>[2] </a:t>
            </a:r>
            <a:r>
              <a:rPr lang="fi-FI" sz="1000" dirty="0">
                <a:hlinkClick r:id="rId4"/>
              </a:rPr>
              <a:t>Rajasekhar ym. 2012. </a:t>
            </a:r>
            <a:r>
              <a:rPr lang="fi-FI" sz="1000" dirty="0" err="1">
                <a:hlinkClick r:id="rId4"/>
              </a:rPr>
              <a:t>Wat</a:t>
            </a:r>
            <a:r>
              <a:rPr lang="fi-FI" sz="1000" dirty="0">
                <a:hlinkClick r:id="rId4"/>
              </a:rPr>
              <a:t>. Res. 4319-4329  </a:t>
            </a:r>
            <a:r>
              <a:rPr lang="fi-FI" sz="1000" dirty="0"/>
              <a:t>[3] </a:t>
            </a:r>
            <a:r>
              <a:rPr lang="fi-FI" sz="1000" dirty="0">
                <a:hlinkClick r:id="rId5"/>
              </a:rPr>
              <a:t>Purcell ym. 2017. </a:t>
            </a:r>
            <a:r>
              <a:rPr lang="fi-FI" sz="1000" dirty="0" err="1">
                <a:hlinkClick r:id="rId5"/>
              </a:rPr>
              <a:t>Environ</a:t>
            </a:r>
            <a:r>
              <a:rPr lang="fi-FI" sz="1000" dirty="0">
                <a:hlinkClick r:id="rId5"/>
              </a:rPr>
              <a:t>. </a:t>
            </a:r>
            <a:r>
              <a:rPr lang="fi-FI" sz="1000" dirty="0" err="1">
                <a:hlinkClick r:id="rId5"/>
              </a:rPr>
              <a:t>Technol</a:t>
            </a:r>
            <a:r>
              <a:rPr lang="fi-FI" sz="1000" dirty="0">
                <a:hlinkClick r:id="rId5"/>
              </a:rPr>
              <a:t>. 34: 2477-2490</a:t>
            </a:r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596512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1998" y="1412704"/>
            <a:ext cx="3829045" cy="3032125"/>
          </a:xfrm>
        </p:spPr>
        <p:txBody>
          <a:bodyPr/>
          <a:lstStyle/>
          <a:p>
            <a:r>
              <a:rPr lang="fi-FI" sz="1800" dirty="0"/>
              <a:t>Näytteiden analysointi vuoden 2021 loppuun mennessä</a:t>
            </a:r>
          </a:p>
          <a:p>
            <a:r>
              <a:rPr lang="fi-FI" sz="1800" dirty="0"/>
              <a:t>Tulosten tulkinta ja raportointi huhtikuun 2022 loppuun mennessä</a:t>
            </a:r>
          </a:p>
          <a:p>
            <a:pPr lvl="1"/>
            <a:r>
              <a:rPr lang="fi-FI" sz="1800" dirty="0"/>
              <a:t>Osakaskunnalla tavoitteena Ahvenlammen kunnostus, koekalastus tehty</a:t>
            </a:r>
          </a:p>
          <a:p>
            <a:pPr lvl="2"/>
            <a:r>
              <a:rPr lang="fi-FI" sz="1400" dirty="0"/>
              <a:t>UltraPlan eläinplanktontutkimus arvokas taustatieto hoitokalastustarpeen arvioimiseksi</a:t>
            </a:r>
          </a:p>
          <a:p>
            <a:pPr lvl="2"/>
            <a:r>
              <a:rPr lang="fi-FI" sz="1400" dirty="0"/>
              <a:t>Ultraäänikokeilu Ahvenlammella ei jatku</a:t>
            </a:r>
          </a:p>
          <a:p>
            <a:pPr lvl="1"/>
            <a:endParaRPr lang="fi-FI" sz="1800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Vaikutukset planktonyhteisöön ratkeavat hankkeen edetessä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13</a:t>
            </a:fld>
            <a:endParaRPr lang="fi-FI"/>
          </a:p>
        </p:txBody>
      </p: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7608C981-063C-44D2-BE9F-E8BC84FDC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5400000">
            <a:off x="8320021" y="4008856"/>
            <a:ext cx="538163" cy="1309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fi-FI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51AD14-124C-456D-A533-DA12B1993468}" type="datetime1">
              <a:rPr lang="fi-FI" smtClean="0">
                <a:solidFill>
                  <a:schemeClr val="accent3"/>
                </a:solidFill>
              </a:rPr>
              <a:pPr/>
              <a:t>28.9.2021</a:t>
            </a:fld>
            <a:endParaRPr lang="fi-FI" dirty="0">
              <a:solidFill>
                <a:schemeClr val="accent3"/>
              </a:solidFill>
            </a:endParaRPr>
          </a:p>
        </p:txBody>
      </p:sp>
      <p:sp>
        <p:nvSpPr>
          <p:cNvPr id="14" name="Alatunnisteen paikkamerkki 4">
            <a:extLst>
              <a:ext uri="{FF2B5EF4-FFF2-40B4-BE49-F238E27FC236}">
                <a16:creationId xmlns:a16="http://schemas.microsoft.com/office/drawing/2014/main" id="{4D18FA0E-E472-4619-B9F4-430D8843A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5400000">
            <a:off x="6948419" y="2099093"/>
            <a:ext cx="3281362" cy="1309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fi-FI"/>
            </a:defPPr>
            <a:lvl1pPr marL="0" algn="r" defTabSz="914400" rtl="0" eaLnBrk="1" latinLnBrk="0" hangingPunct="1">
              <a:defRPr sz="800" kern="1200" cap="all" baseline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cap="none" dirty="0">
                <a:solidFill>
                  <a:schemeClr val="accent3"/>
                </a:solidFill>
              </a:rPr>
              <a:t>Laura Härkönen, Suomen ympäristökeskus SYKE</a:t>
            </a:r>
          </a:p>
        </p:txBody>
      </p:sp>
      <p:pic>
        <p:nvPicPr>
          <p:cNvPr id="8" name="Sisällön paikkamerkki 14">
            <a:extLst>
              <a:ext uri="{FF2B5EF4-FFF2-40B4-BE49-F238E27FC236}">
                <a16:creationId xmlns:a16="http://schemas.microsoft.com/office/drawing/2014/main" id="{7274FCAD-D399-4A57-B692-755A3D0935F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r="10759"/>
          <a:stretch/>
        </p:blipFill>
        <p:spPr>
          <a:xfrm>
            <a:off x="1063146" y="1412704"/>
            <a:ext cx="3286800" cy="3139710"/>
          </a:xfrm>
          <a:prstGeom prst="ellipse">
            <a:avLst/>
          </a:prstGeom>
          <a:ln w="28575" cap="rnd"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0965962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1A653391-42FC-4C37-9578-8FD107219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/>
              <a:t>Kiitos!</a:t>
            </a:r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14</a:t>
            </a:fld>
            <a:endParaRPr lang="fi-FI"/>
          </a:p>
        </p:txBody>
      </p:sp>
      <p:pic>
        <p:nvPicPr>
          <p:cNvPr id="4" name="Kuvan paikkamerkki 3">
            <a:extLst>
              <a:ext uri="{FF2B5EF4-FFF2-40B4-BE49-F238E27FC236}">
                <a16:creationId xmlns:a16="http://schemas.microsoft.com/office/drawing/2014/main" id="{F77678DB-4CAD-4760-BD3B-5FEED5BB662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r="12496"/>
          <a:stretch/>
        </p:blipFill>
        <p:spPr>
          <a:xfrm>
            <a:off x="4809994" y="560212"/>
            <a:ext cx="3734531" cy="3734531"/>
          </a:xfr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FE2EE863-3712-41A0-BCCC-9BE30D30D511}"/>
              </a:ext>
            </a:extLst>
          </p:cNvPr>
          <p:cNvSpPr/>
          <p:nvPr/>
        </p:nvSpPr>
        <p:spPr>
          <a:xfrm>
            <a:off x="1152525" y="4767116"/>
            <a:ext cx="6924145" cy="12824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>
              <a:lnSpc>
                <a:spcPts val="1000"/>
              </a:lnSpc>
              <a:spcAft>
                <a:spcPts val="0"/>
              </a:spcAft>
            </a:pPr>
            <a:r>
              <a:rPr lang="fi-FI" sz="1000" b="1" dirty="0">
                <a:solidFill>
                  <a:srgbClr val="4040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Suomen ympäristökeskus SYKE </a:t>
            </a:r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|</a:t>
            </a:r>
            <a:r>
              <a:rPr lang="fi-FI" sz="1000" dirty="0">
                <a:solidFill>
                  <a:srgbClr val="4040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fi-FI" sz="1000" dirty="0" err="1">
                <a:solidFill>
                  <a:srgbClr val="4040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Finlands</a:t>
            </a:r>
            <a:r>
              <a:rPr lang="fi-FI" sz="1000" dirty="0">
                <a:solidFill>
                  <a:srgbClr val="4040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fi-FI" sz="1000" dirty="0" err="1">
                <a:solidFill>
                  <a:srgbClr val="4040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miljöcentral</a:t>
            </a:r>
            <a:r>
              <a:rPr lang="fi-FI" sz="1000" dirty="0">
                <a:solidFill>
                  <a:srgbClr val="4040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|</a:t>
            </a:r>
            <a:r>
              <a:rPr lang="fi-FI" sz="1000" dirty="0">
                <a:solidFill>
                  <a:srgbClr val="4040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fi-FI" sz="1000" dirty="0" err="1">
                <a:solidFill>
                  <a:srgbClr val="4040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Finnish</a:t>
            </a:r>
            <a:r>
              <a:rPr lang="fi-FI" sz="1000" dirty="0">
                <a:solidFill>
                  <a:srgbClr val="40404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 Environment Institute </a:t>
            </a:r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| </a:t>
            </a:r>
            <a:r>
              <a:rPr lang="fi-FI" sz="1000" b="1" dirty="0">
                <a:solidFill>
                  <a:schemeClr val="bg1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syke.fi </a:t>
            </a:r>
            <a:r>
              <a:rPr lang="fi-FI" sz="1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| </a:t>
            </a:r>
            <a:r>
              <a:rPr lang="fi-FI" sz="1000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onsolas" panose="020B0609020204030204" pitchFamily="49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ymparisto.fi</a:t>
            </a:r>
            <a:endParaRPr lang="fi-FI" sz="10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E1F1C413-FEC4-4F25-9779-B4BA8D087CF3}"/>
              </a:ext>
            </a:extLst>
          </p:cNvPr>
          <p:cNvSpPr txBox="1"/>
          <p:nvPr/>
        </p:nvSpPr>
        <p:spPr>
          <a:xfrm>
            <a:off x="1152525" y="3002825"/>
            <a:ext cx="2791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Lisätietoja:</a:t>
            </a:r>
          </a:p>
          <a:p>
            <a:r>
              <a:rPr lang="fi-FI" dirty="0"/>
              <a:t>Laura Härkönen/</a:t>
            </a:r>
          </a:p>
          <a:p>
            <a:r>
              <a:rPr lang="fi-FI" dirty="0"/>
              <a:t>Kristiina Vuorio</a:t>
            </a:r>
          </a:p>
          <a:p>
            <a:r>
              <a:rPr lang="fi-FI" dirty="0"/>
              <a:t>etunimi.sukunimi@syke.fi</a:t>
            </a:r>
          </a:p>
        </p:txBody>
      </p:sp>
    </p:spTree>
    <p:extLst>
      <p:ext uri="{BB962C8B-B14F-4D97-AF65-F5344CB8AC3E}">
        <p14:creationId xmlns:p14="http://schemas.microsoft.com/office/powerpoint/2010/main" val="119350530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1999" y="1055687"/>
            <a:ext cx="3829046" cy="3032125"/>
          </a:xfrm>
        </p:spPr>
        <p:txBody>
          <a:bodyPr/>
          <a:lstStyle/>
          <a:p>
            <a:r>
              <a:rPr lang="fi-FI" sz="1800" dirty="0"/>
              <a:t>Ravinnekuormitus lisää sinileväkukintojen muodostumista</a:t>
            </a:r>
          </a:p>
          <a:p>
            <a:r>
              <a:rPr lang="fi-FI" sz="1800" dirty="0"/>
              <a:t>Ilmastonmuutos lisää kukintojen todennäköisyyttä</a:t>
            </a:r>
          </a:p>
          <a:p>
            <a:r>
              <a:rPr lang="fi-FI" sz="1800" dirty="0"/>
              <a:t>Runsastuessaan sinilevät voivat</a:t>
            </a:r>
          </a:p>
          <a:p>
            <a:pPr lvl="1"/>
            <a:r>
              <a:rPr lang="fi-FI" sz="1800" dirty="0"/>
              <a:t>Heikentää järvien virkistyskäyttöarvoa</a:t>
            </a:r>
          </a:p>
          <a:p>
            <a:pPr lvl="1"/>
            <a:r>
              <a:rPr lang="fi-FI" sz="1800" dirty="0"/>
              <a:t>Aiheuttaa myrkytysoireita</a:t>
            </a:r>
          </a:p>
          <a:p>
            <a:r>
              <a:rPr lang="fi-FI" sz="1800" dirty="0"/>
              <a:t>Järvikunnostusten tavoitteena on usein vähentää sinileväkukintoja</a:t>
            </a:r>
          </a:p>
          <a:p>
            <a:pPr lvl="1"/>
            <a:r>
              <a:rPr lang="fi-FI" sz="1800" dirty="0"/>
              <a:t>Ravinnekuormituksen vähentäminen tärkein toimenpide!</a:t>
            </a:r>
          </a:p>
          <a:p>
            <a:pPr lvl="1"/>
            <a:endParaRPr lang="fi-FI" sz="1800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Sinilevät luonnollinen osa vesiympäristöjä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2</a:t>
            </a:fld>
            <a:endParaRPr lang="fi-FI"/>
          </a:p>
        </p:txBody>
      </p: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7608C981-063C-44D2-BE9F-E8BC84FDC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5400000">
            <a:off x="8320021" y="4008856"/>
            <a:ext cx="538163" cy="1309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fi-FI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51AD14-124C-456D-A533-DA12B1993468}" type="datetime1">
              <a:rPr lang="fi-FI" smtClean="0">
                <a:solidFill>
                  <a:schemeClr val="accent3"/>
                </a:solidFill>
              </a:rPr>
              <a:pPr/>
              <a:t>28.9.2021</a:t>
            </a:fld>
            <a:endParaRPr lang="fi-FI" dirty="0">
              <a:solidFill>
                <a:schemeClr val="accent3"/>
              </a:solidFill>
            </a:endParaRPr>
          </a:p>
        </p:txBody>
      </p:sp>
      <p:sp>
        <p:nvSpPr>
          <p:cNvPr id="14" name="Alatunnisteen paikkamerkki 4">
            <a:extLst>
              <a:ext uri="{FF2B5EF4-FFF2-40B4-BE49-F238E27FC236}">
                <a16:creationId xmlns:a16="http://schemas.microsoft.com/office/drawing/2014/main" id="{4D18FA0E-E472-4619-B9F4-430D8843A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5400000">
            <a:off x="6948419" y="2099093"/>
            <a:ext cx="3281362" cy="1309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fi-FI"/>
            </a:defPPr>
            <a:lvl1pPr marL="0" algn="r" defTabSz="914400" rtl="0" eaLnBrk="1" latinLnBrk="0" hangingPunct="1">
              <a:defRPr sz="800" kern="1200" cap="all" baseline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cap="none" dirty="0">
                <a:solidFill>
                  <a:schemeClr val="accent3"/>
                </a:solidFill>
              </a:rPr>
              <a:t>Laura Härkönen, Suomen ympäristökeskus SYKE</a:t>
            </a:r>
          </a:p>
        </p:txBody>
      </p:sp>
      <p:pic>
        <p:nvPicPr>
          <p:cNvPr id="8" name="Sisällön paikkamerkki 14">
            <a:extLst>
              <a:ext uri="{FF2B5EF4-FFF2-40B4-BE49-F238E27FC236}">
                <a16:creationId xmlns:a16="http://schemas.microsoft.com/office/drawing/2014/main" id="{024F5687-6B8B-425C-91D0-82A25B579A6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16" y="1183937"/>
            <a:ext cx="3286800" cy="3286800"/>
          </a:xfrm>
          <a:prstGeom prst="ellipse">
            <a:avLst/>
          </a:prstGeom>
          <a:ln w="28575" cap="rnd">
            <a:solidFill>
              <a:schemeClr val="accent6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1B521214-062D-4960-B91F-DB078E4C5225}"/>
              </a:ext>
            </a:extLst>
          </p:cNvPr>
          <p:cNvSpPr txBox="1"/>
          <p:nvPr/>
        </p:nvSpPr>
        <p:spPr>
          <a:xfrm>
            <a:off x="1019116" y="4468413"/>
            <a:ext cx="1360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/>
              <a:t>© Kristiina Vuorio</a:t>
            </a:r>
          </a:p>
        </p:txBody>
      </p:sp>
    </p:spTree>
    <p:extLst>
      <p:ext uri="{BB962C8B-B14F-4D97-AF65-F5344CB8AC3E}">
        <p14:creationId xmlns:p14="http://schemas.microsoft.com/office/powerpoint/2010/main" val="213134613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52525" y="384624"/>
            <a:ext cx="6931417" cy="791751"/>
          </a:xfrm>
        </p:spPr>
        <p:txBody>
          <a:bodyPr/>
          <a:lstStyle/>
          <a:p>
            <a:pPr algn="ctr"/>
            <a:r>
              <a:rPr lang="fi-FI" dirty="0"/>
              <a:t>Jäppilässä osakaskunta kokeili ultraääntä sinilevien torjunnassa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3</a:t>
            </a:fld>
            <a:endParaRPr lang="fi-FI"/>
          </a:p>
        </p:txBody>
      </p: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7608C981-063C-44D2-BE9F-E8BC84FDC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5400000">
            <a:off x="8320021" y="4008856"/>
            <a:ext cx="538163" cy="1309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fi-FI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51AD14-124C-456D-A533-DA12B1993468}" type="datetime1">
              <a:rPr lang="fi-FI" smtClean="0">
                <a:solidFill>
                  <a:schemeClr val="accent3"/>
                </a:solidFill>
              </a:rPr>
              <a:pPr/>
              <a:t>28.9.2021</a:t>
            </a:fld>
            <a:endParaRPr lang="fi-FI" dirty="0">
              <a:solidFill>
                <a:schemeClr val="accent3"/>
              </a:solidFill>
            </a:endParaRPr>
          </a:p>
        </p:txBody>
      </p:sp>
      <p:sp>
        <p:nvSpPr>
          <p:cNvPr id="14" name="Alatunnisteen paikkamerkki 4">
            <a:extLst>
              <a:ext uri="{FF2B5EF4-FFF2-40B4-BE49-F238E27FC236}">
                <a16:creationId xmlns:a16="http://schemas.microsoft.com/office/drawing/2014/main" id="{4D18FA0E-E472-4619-B9F4-430D8843A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5400000">
            <a:off x="6948419" y="2099093"/>
            <a:ext cx="3281362" cy="1309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fi-FI"/>
            </a:defPPr>
            <a:lvl1pPr marL="0" algn="r" defTabSz="914400" rtl="0" eaLnBrk="1" latinLnBrk="0" hangingPunct="1">
              <a:defRPr sz="800" kern="1200" cap="all" baseline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cap="none" dirty="0">
                <a:solidFill>
                  <a:schemeClr val="accent3"/>
                </a:solidFill>
              </a:rPr>
              <a:t>Laura Härkönen, Suomen ympäristökeskus SYKE</a:t>
            </a:r>
          </a:p>
        </p:txBody>
      </p:sp>
      <p:grpSp>
        <p:nvGrpSpPr>
          <p:cNvPr id="5" name="Ryhmä 4">
            <a:extLst>
              <a:ext uri="{FF2B5EF4-FFF2-40B4-BE49-F238E27FC236}">
                <a16:creationId xmlns:a16="http://schemas.microsoft.com/office/drawing/2014/main" id="{3C03BDF7-B65A-4B8C-BE8B-6A6070AD17EB}"/>
              </a:ext>
            </a:extLst>
          </p:cNvPr>
          <p:cNvGrpSpPr/>
          <p:nvPr/>
        </p:nvGrpSpPr>
        <p:grpSpPr>
          <a:xfrm>
            <a:off x="3269712" y="1207598"/>
            <a:ext cx="2697041" cy="3733590"/>
            <a:chOff x="1390233" y="1103923"/>
            <a:chExt cx="2697041" cy="3733590"/>
          </a:xfrm>
        </p:grpSpPr>
        <p:pic>
          <p:nvPicPr>
            <p:cNvPr id="9" name="Sisällön paikkamerkki 5">
              <a:extLst>
                <a:ext uri="{FF2B5EF4-FFF2-40B4-BE49-F238E27FC236}">
                  <a16:creationId xmlns:a16="http://schemas.microsoft.com/office/drawing/2014/main" id="{55904BCF-E641-4F6C-80CD-2B3E52DE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0233" y="1580317"/>
              <a:ext cx="2697041" cy="3257196"/>
            </a:xfrm>
            <a:prstGeom prst="rect">
              <a:avLst/>
            </a:prstGeom>
          </p:spPr>
        </p:pic>
        <p:pic>
          <p:nvPicPr>
            <p:cNvPr id="10" name="Kuva 9">
              <a:extLst>
                <a:ext uri="{FF2B5EF4-FFF2-40B4-BE49-F238E27FC236}">
                  <a16:creationId xmlns:a16="http://schemas.microsoft.com/office/drawing/2014/main" id="{577EAE52-BB65-410F-916D-AE861DD8C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30324" y="1103923"/>
              <a:ext cx="1714448" cy="413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625199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vesi, ulko, luonto, kasvi&#10;&#10;Kuvaus luotu automaattisesti">
            <a:extLst>
              <a:ext uri="{FF2B5EF4-FFF2-40B4-BE49-F238E27FC236}">
                <a16:creationId xmlns:a16="http://schemas.microsoft.com/office/drawing/2014/main" id="{A39F6B2F-CF24-424E-8AD1-10EACD1CC4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26493"/>
          <a:stretch/>
        </p:blipFill>
        <p:spPr>
          <a:xfrm>
            <a:off x="5529947" y="0"/>
            <a:ext cx="3701145" cy="5143500"/>
          </a:xfr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152526" y="339403"/>
            <a:ext cx="6838950" cy="791751"/>
          </a:xfrm>
        </p:spPr>
        <p:txBody>
          <a:bodyPr/>
          <a:lstStyle/>
          <a:p>
            <a:r>
              <a:rPr lang="fi-FI" dirty="0">
                <a:effectLst>
                  <a:glow rad="254000">
                    <a:schemeClr val="bg1">
                      <a:alpha val="60000"/>
                    </a:schemeClr>
                  </a:glow>
                </a:effectLst>
              </a:rPr>
              <a:t>Tieto ultraäänen vaikutuksista puutteellista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4</a:t>
            </a:fld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2"/>
          </p:nvPr>
        </p:nvSpPr>
        <p:spPr>
          <a:xfrm>
            <a:off x="1152526" y="824291"/>
            <a:ext cx="4288041" cy="3855771"/>
          </a:xfrm>
        </p:spPr>
        <p:txBody>
          <a:bodyPr/>
          <a:lstStyle/>
          <a:p>
            <a:r>
              <a:rPr lang="fi-FI" sz="1600" dirty="0"/>
              <a:t>Ultraääni vaikuttaa sinileväsolujen kaasurakkuloihin ja estää pintakukintojen muodostumisen</a:t>
            </a:r>
          </a:p>
          <a:p>
            <a:pPr lvl="1"/>
            <a:r>
              <a:rPr lang="fi-FI" sz="1600" dirty="0"/>
              <a:t>Ylimääräisiä ravinteita menetelmä ei poista!</a:t>
            </a:r>
          </a:p>
          <a:p>
            <a:r>
              <a:rPr lang="fi-FI" sz="1600" dirty="0"/>
              <a:t>Laboratoriokokeiden perusteella jotkin ultraäänitaajuudet ja intensiteetit</a:t>
            </a:r>
          </a:p>
          <a:p>
            <a:pPr lvl="1"/>
            <a:r>
              <a:rPr lang="fi-FI" sz="1600" dirty="0"/>
              <a:t>Vahingoittavat sinilevien ohella myös </a:t>
            </a:r>
            <a:r>
              <a:rPr lang="fi-FI" sz="1600" dirty="0" err="1"/>
              <a:t>kasviplanktereiden</a:t>
            </a:r>
            <a:r>
              <a:rPr lang="fi-FI" sz="1600" dirty="0"/>
              <a:t> solunsisäistä rakennetta</a:t>
            </a:r>
          </a:p>
          <a:p>
            <a:pPr lvl="1"/>
            <a:r>
              <a:rPr lang="fi-FI" sz="1600" dirty="0"/>
              <a:t>Ovat vahingollisia vesikirpuille</a:t>
            </a:r>
          </a:p>
          <a:p>
            <a:pPr lvl="1"/>
            <a:r>
              <a:rPr lang="fi-FI" sz="1600" dirty="0"/>
              <a:t>Myös kalat voivat havaita ultraääntä</a:t>
            </a:r>
          </a:p>
          <a:p>
            <a:r>
              <a:rPr lang="fi-FI" sz="1600" dirty="0"/>
              <a:t>Luonnonvesistä vain vähän tutkimustietoa!</a:t>
            </a:r>
          </a:p>
        </p:txBody>
      </p: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7608C981-063C-44D2-BE9F-E8BC84FDC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5400000">
            <a:off x="8320021" y="4008856"/>
            <a:ext cx="538163" cy="1309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fi-FI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51AD14-124C-456D-A533-DA12B1993468}" type="datetime1">
              <a:rPr lang="fi-FI" smtClean="0">
                <a:solidFill>
                  <a:schemeClr val="accent3"/>
                </a:solidFill>
              </a:rPr>
              <a:pPr/>
              <a:t>28.9.2021</a:t>
            </a:fld>
            <a:endParaRPr lang="fi-FI" dirty="0">
              <a:solidFill>
                <a:schemeClr val="accent3"/>
              </a:solidFill>
            </a:endParaRPr>
          </a:p>
        </p:txBody>
      </p:sp>
      <p:sp>
        <p:nvSpPr>
          <p:cNvPr id="14" name="Alatunnisteen paikkamerkki 4">
            <a:extLst>
              <a:ext uri="{FF2B5EF4-FFF2-40B4-BE49-F238E27FC236}">
                <a16:creationId xmlns:a16="http://schemas.microsoft.com/office/drawing/2014/main" id="{4D18FA0E-E472-4619-B9F4-430D8843A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5400000">
            <a:off x="6948419" y="2099093"/>
            <a:ext cx="3281362" cy="1309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fi-FI"/>
            </a:defPPr>
            <a:lvl1pPr marL="0" algn="r" defTabSz="914400" rtl="0" eaLnBrk="1" latinLnBrk="0" hangingPunct="1">
              <a:defRPr sz="800" kern="1200" cap="all" baseline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cap="none" dirty="0">
                <a:solidFill>
                  <a:schemeClr val="accent3"/>
                </a:solidFill>
              </a:rPr>
              <a:t>Laura Härkönen, Suomen ympäristökeskus SYKE</a:t>
            </a:r>
          </a:p>
        </p:txBody>
      </p:sp>
    </p:spTree>
    <p:extLst>
      <p:ext uri="{BB962C8B-B14F-4D97-AF65-F5344CB8AC3E}">
        <p14:creationId xmlns:p14="http://schemas.microsoft.com/office/powerpoint/2010/main" val="230787262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5</a:t>
            </a:fld>
            <a:endParaRPr lang="fi-FI"/>
          </a:p>
        </p:txBody>
      </p:sp>
      <p:pic>
        <p:nvPicPr>
          <p:cNvPr id="7" name="Kuvan paikkamerkki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815D7CB-4B98-478F-A580-01A02C7903F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731" t="-4518" r="-41658" b="-5593"/>
          <a:stretch/>
        </p:blipFill>
        <p:spPr>
          <a:xfrm>
            <a:off x="4809994" y="560212"/>
            <a:ext cx="3734531" cy="3734531"/>
          </a:xfrm>
        </p:spPr>
      </p:pic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216CD45A-28F0-45F3-9ABE-7A7F39B10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7781858" y="4463985"/>
            <a:ext cx="538163" cy="1309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fi-FI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51AD14-124C-456D-A533-DA12B1993468}" type="datetime1">
              <a:rPr lang="fi-FI" smtClean="0">
                <a:solidFill>
                  <a:schemeClr val="bg1"/>
                </a:solidFill>
              </a:rPr>
              <a:pPr/>
              <a:t>28.9.2021</a:t>
            </a:fld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147F821B-D076-43BA-AD00-689C4CC67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19472" y="4462503"/>
            <a:ext cx="3281362" cy="1309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fi-FI"/>
            </a:defPPr>
            <a:lvl1pPr marL="0" algn="r" defTabSz="914400" rtl="0" eaLnBrk="1" latinLnBrk="0" hangingPunct="1">
              <a:defRPr sz="800" kern="1200" cap="all" baseline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cap="none" dirty="0">
                <a:solidFill>
                  <a:schemeClr val="bg1"/>
                </a:solidFill>
              </a:rPr>
              <a:t>Laura Härkönen, Suomen ympäristökeskus SYKE</a:t>
            </a:r>
          </a:p>
        </p:txBody>
      </p:sp>
      <p:sp>
        <p:nvSpPr>
          <p:cNvPr id="9" name="Otsikko 3">
            <a:extLst>
              <a:ext uri="{FF2B5EF4-FFF2-40B4-BE49-F238E27FC236}">
                <a16:creationId xmlns:a16="http://schemas.microsoft.com/office/drawing/2014/main" id="{2E35AD5F-71B9-41D2-B401-358CD04CCB98}"/>
              </a:ext>
            </a:extLst>
          </p:cNvPr>
          <p:cNvSpPr txBox="1">
            <a:spLocks/>
          </p:cNvSpPr>
          <p:nvPr/>
        </p:nvSpPr>
        <p:spPr>
          <a:xfrm>
            <a:off x="1194525" y="281983"/>
            <a:ext cx="3179929" cy="188366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tabLst>
                <a:tab pos="714375" algn="l"/>
              </a:tabLst>
              <a:defRPr sz="2400" b="1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fi-FI" sz="1600" dirty="0"/>
              <a:t>Miten ultraääni vaikuttaa planktonyhteisöön?</a:t>
            </a:r>
          </a:p>
        </p:txBody>
      </p:sp>
      <p:sp>
        <p:nvSpPr>
          <p:cNvPr id="10" name="Otsikko 3">
            <a:extLst>
              <a:ext uri="{FF2B5EF4-FFF2-40B4-BE49-F238E27FC236}">
                <a16:creationId xmlns:a16="http://schemas.microsoft.com/office/drawing/2014/main" id="{1CC7B9CD-B1ED-4D68-85B0-221251154751}"/>
              </a:ext>
            </a:extLst>
          </p:cNvPr>
          <p:cNvSpPr txBox="1">
            <a:spLocks/>
          </p:cNvSpPr>
          <p:nvPr/>
        </p:nvSpPr>
        <p:spPr>
          <a:xfrm>
            <a:off x="1412295" y="2429895"/>
            <a:ext cx="3179929" cy="92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tabLst>
                <a:tab pos="714375" algn="l"/>
              </a:tabLst>
              <a:defRPr sz="2400" b="1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 sz="4400" dirty="0"/>
              <a:t>UltraPlan</a:t>
            </a:r>
          </a:p>
        </p:txBody>
      </p:sp>
      <p:sp>
        <p:nvSpPr>
          <p:cNvPr id="11" name="Otsikko 3">
            <a:extLst>
              <a:ext uri="{FF2B5EF4-FFF2-40B4-BE49-F238E27FC236}">
                <a16:creationId xmlns:a16="http://schemas.microsoft.com/office/drawing/2014/main" id="{797F76FC-796B-4C96-BE10-58DE33BE9702}"/>
              </a:ext>
            </a:extLst>
          </p:cNvPr>
          <p:cNvSpPr txBox="1">
            <a:spLocks/>
          </p:cNvSpPr>
          <p:nvPr/>
        </p:nvSpPr>
        <p:spPr>
          <a:xfrm>
            <a:off x="1319497" y="3080503"/>
            <a:ext cx="2929983" cy="18836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tabLst>
                <a:tab pos="714375" algn="l"/>
              </a:tabLst>
              <a:defRPr sz="2400" b="1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fi-FI" sz="1600" dirty="0"/>
              <a:t>Voidaanko menetelmää väliaikaisesti soveltaa rehevöitymisen haittojen torjuntaan?</a:t>
            </a:r>
          </a:p>
        </p:txBody>
      </p:sp>
    </p:spTree>
    <p:extLst>
      <p:ext uri="{BB962C8B-B14F-4D97-AF65-F5344CB8AC3E}">
        <p14:creationId xmlns:p14="http://schemas.microsoft.com/office/powerpoint/2010/main" val="2484312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Tutkimusaika ja -kohde</a:t>
            </a:r>
          </a:p>
        </p:txBody>
      </p:sp>
      <p:sp>
        <p:nvSpPr>
          <p:cNvPr id="10" name="Sisällön paikkamerkki 9"/>
          <p:cNvSpPr>
            <a:spLocks noGrp="1"/>
          </p:cNvSpPr>
          <p:nvPr>
            <p:ph sz="half" idx="2"/>
          </p:nvPr>
        </p:nvSpPr>
        <p:spPr>
          <a:xfrm>
            <a:off x="1152525" y="947638"/>
            <a:ext cx="3844674" cy="3556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sz="1600" dirty="0"/>
              <a:t>Ultraäänilautta toiminnassa 6/2021-9/2021</a:t>
            </a:r>
          </a:p>
          <a:p>
            <a:pPr lvl="1">
              <a:lnSpc>
                <a:spcPct val="100000"/>
              </a:lnSpc>
            </a:pPr>
            <a:r>
              <a:rPr lang="fi-FI" sz="1600" dirty="0"/>
              <a:t>Kokeilun toteuttaja paikallinen osakaskunta, kokeilu toteutettu riippumatta </a:t>
            </a:r>
            <a:r>
              <a:rPr lang="fi-FI" sz="1600" dirty="0" err="1"/>
              <a:t>SYKEn</a:t>
            </a:r>
            <a:r>
              <a:rPr lang="fi-FI" sz="1600" dirty="0"/>
              <a:t> hankkeesta</a:t>
            </a:r>
          </a:p>
          <a:p>
            <a:pPr lvl="1">
              <a:lnSpc>
                <a:spcPct val="100000"/>
              </a:lnSpc>
            </a:pPr>
            <a:r>
              <a:rPr lang="fi-FI" sz="1600" dirty="0" err="1"/>
              <a:t>SYKEn</a:t>
            </a:r>
            <a:r>
              <a:rPr lang="fi-FI" sz="1600" dirty="0"/>
              <a:t> kanssa vaikutuksia arvioinut Etelä-Savon ELY ja Keski-Savon ympäristötoimi</a:t>
            </a:r>
          </a:p>
          <a:p>
            <a:pPr lvl="2">
              <a:lnSpc>
                <a:spcPct val="100000"/>
              </a:lnSpc>
            </a:pPr>
            <a:r>
              <a:rPr lang="fi-FI" sz="1200" dirty="0"/>
              <a:t>STUK ja Valvira: arvio vaikutuksista uimareille</a:t>
            </a:r>
          </a:p>
          <a:p>
            <a:pPr lvl="1">
              <a:lnSpc>
                <a:spcPct val="100000"/>
              </a:lnSpc>
            </a:pPr>
            <a:r>
              <a:rPr lang="fi-FI" sz="1600" dirty="0"/>
              <a:t>Rahoittaja Maa- ja vesitekniikan tuki ry. </a:t>
            </a:r>
          </a:p>
          <a:p>
            <a:pPr>
              <a:lnSpc>
                <a:spcPct val="100000"/>
              </a:lnSpc>
            </a:pPr>
            <a:r>
              <a:rPr lang="fi-FI" sz="1600" dirty="0"/>
              <a:t>Ahvenlampi tutkimuskohde, Hiidenlampi verrokkikohde</a:t>
            </a:r>
          </a:p>
          <a:p>
            <a:pPr lvl="1">
              <a:lnSpc>
                <a:spcPct val="100000"/>
              </a:lnSpc>
            </a:pPr>
            <a:r>
              <a:rPr lang="fi-FI" sz="1600" dirty="0"/>
              <a:t>Syviä (Z 5,8-6,5 m, </a:t>
            </a:r>
            <a:r>
              <a:rPr lang="fi-FI" sz="1600" dirty="0" err="1"/>
              <a:t>max</a:t>
            </a:r>
            <a:r>
              <a:rPr lang="fi-FI" sz="1600" dirty="0"/>
              <a:t>. ~20,5 m), pieniä (9-17 ha), pitkäviipymäisiä (&gt;1000 vrk), pohjavesivaikutteisia järviä</a:t>
            </a:r>
          </a:p>
          <a:p>
            <a:pPr lvl="1">
              <a:lnSpc>
                <a:spcPct val="100000"/>
              </a:lnSpc>
            </a:pPr>
            <a:r>
              <a:rPr lang="fi-FI" sz="1600" dirty="0"/>
              <a:t>Kanavayhteys, vesi laskee Hiidenlampeen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6</a:t>
            </a:fld>
            <a:endParaRPr lang="fi-FI"/>
          </a:p>
        </p:txBody>
      </p: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FE6EAC4C-1F4E-4596-A35F-B49A7E72C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5400000">
            <a:off x="8320021" y="4008856"/>
            <a:ext cx="538163" cy="1309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fi-FI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51AD14-124C-456D-A533-DA12B1993468}" type="datetime1">
              <a:rPr lang="fi-FI" smtClean="0">
                <a:solidFill>
                  <a:schemeClr val="accent3"/>
                </a:solidFill>
              </a:rPr>
              <a:pPr/>
              <a:t>28.9.2021</a:t>
            </a:fld>
            <a:endParaRPr lang="fi-FI" dirty="0">
              <a:solidFill>
                <a:schemeClr val="accent3"/>
              </a:solidFill>
            </a:endParaRPr>
          </a:p>
        </p:txBody>
      </p:sp>
      <p:sp>
        <p:nvSpPr>
          <p:cNvPr id="14" name="Alatunnisteen paikkamerkki 4">
            <a:extLst>
              <a:ext uri="{FF2B5EF4-FFF2-40B4-BE49-F238E27FC236}">
                <a16:creationId xmlns:a16="http://schemas.microsoft.com/office/drawing/2014/main" id="{CD1E3CB2-7D44-4D60-9664-F83285AA4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 rot="5400000">
            <a:off x="6948419" y="2099093"/>
            <a:ext cx="3281362" cy="1309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fi-FI"/>
            </a:defPPr>
            <a:lvl1pPr marL="0" algn="r" defTabSz="914400" rtl="0" eaLnBrk="1" latinLnBrk="0" hangingPunct="1">
              <a:defRPr sz="800" kern="1200" cap="all" baseline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cap="none" dirty="0">
                <a:solidFill>
                  <a:schemeClr val="accent3"/>
                </a:solidFill>
              </a:rPr>
              <a:t>Etunimi Sukunimi, Organisaatio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FFB7D83-ADBB-48FB-85C7-292BF193D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148"/>
          <a:stretch/>
        </p:blipFill>
        <p:spPr>
          <a:xfrm>
            <a:off x="5216488" y="0"/>
            <a:ext cx="3927512" cy="5143500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283C090B-3B10-4E1B-ACD0-2F257B5579EE}"/>
              </a:ext>
            </a:extLst>
          </p:cNvPr>
          <p:cNvSpPr txBox="1"/>
          <p:nvPr/>
        </p:nvSpPr>
        <p:spPr>
          <a:xfrm>
            <a:off x="6059424" y="1404904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Hiidenlampi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658838D8-359E-4CB6-91E4-A9DBB6EEA7FD}"/>
              </a:ext>
            </a:extLst>
          </p:cNvPr>
          <p:cNvSpPr txBox="1"/>
          <p:nvPr/>
        </p:nvSpPr>
        <p:spPr>
          <a:xfrm>
            <a:off x="6059424" y="2417861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Ahvenlampi</a:t>
            </a: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93D68C4C-E6F4-463A-8FA8-AA26E7571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510" y="2937889"/>
            <a:ext cx="1125069" cy="20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2145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4B7BD2FA-0AFB-4885-86E6-DF2A49B7C1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6833" y="1311274"/>
            <a:ext cx="3997166" cy="2997875"/>
          </a:xfr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2B704EF7-8633-4A04-8366-A1D1834A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526" y="519523"/>
            <a:ext cx="6838950" cy="791751"/>
          </a:xfrm>
        </p:spPr>
        <p:txBody>
          <a:bodyPr/>
          <a:lstStyle/>
          <a:p>
            <a:r>
              <a:rPr lang="en-US" dirty="0" err="1"/>
              <a:t>Tutkimuksen</a:t>
            </a:r>
            <a:r>
              <a:rPr lang="en-US" dirty="0"/>
              <a:t> </a:t>
            </a:r>
            <a:r>
              <a:rPr lang="en-US" dirty="0" err="1"/>
              <a:t>toteutus</a:t>
            </a:r>
            <a:endParaRPr lang="en-US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763C54E6-EA27-484C-BF72-87B9C44A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01045" y="4343399"/>
            <a:ext cx="342900" cy="250029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342B02-74FC-4320-A08D-C58DA89F77A2}" type="slidenum">
              <a:rPr lang="fi-FI" smtClean="0"/>
              <a:pPr>
                <a:spcAft>
                  <a:spcPts val="600"/>
                </a:spcAft>
              </a:pPr>
              <a:t>7</a:t>
            </a:fld>
            <a:endParaRPr lang="fi-FI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C3BE160-F35C-4277-90BE-2D6B2DE78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2524" y="1079839"/>
            <a:ext cx="3756360" cy="3925297"/>
          </a:xfrm>
        </p:spPr>
        <p:txBody>
          <a:bodyPr>
            <a:normAutofit/>
          </a:bodyPr>
          <a:lstStyle/>
          <a:p>
            <a:r>
              <a:rPr lang="fi-FI" sz="1600" dirty="0"/>
              <a:t>Ultraäänimittaukset</a:t>
            </a:r>
          </a:p>
          <a:p>
            <a:r>
              <a:rPr lang="fi-FI" sz="1600" dirty="0"/>
              <a:t>Näytteenotto kahden viikon välein toukokuun lopulta syyskuun alkuun saakka</a:t>
            </a:r>
          </a:p>
          <a:p>
            <a:pPr lvl="1"/>
            <a:r>
              <a:rPr lang="fi-FI" sz="1600" dirty="0"/>
              <a:t>Eläin- ja kasviplankton päällys- ja alusvedestä sekä </a:t>
            </a:r>
            <a:r>
              <a:rPr lang="fi-FI" sz="1600" dirty="0" err="1"/>
              <a:t>litoraalista</a:t>
            </a:r>
            <a:endParaRPr lang="fi-FI" sz="1600" dirty="0"/>
          </a:p>
          <a:p>
            <a:pPr lvl="1"/>
            <a:r>
              <a:rPr lang="fi-FI" sz="1600" dirty="0" err="1"/>
              <a:t>Chl</a:t>
            </a:r>
            <a:r>
              <a:rPr lang="fi-FI" sz="1600" dirty="0"/>
              <a:t>-a kokoomana pintavedestä, ravinteet, happi, hapenkulutus, pH ja sameus päällys- ja alusvedestä</a:t>
            </a:r>
          </a:p>
          <a:p>
            <a:r>
              <a:rPr lang="fi-FI" sz="1600" dirty="0"/>
              <a:t>Lisäksi</a:t>
            </a:r>
          </a:p>
          <a:p>
            <a:pPr lvl="1"/>
            <a:r>
              <a:rPr lang="fi-FI" sz="1600" dirty="0" err="1"/>
              <a:t>ELYn</a:t>
            </a:r>
            <a:r>
              <a:rPr lang="fi-FI" sz="1600" dirty="0"/>
              <a:t> toimesta koekalastukset, </a:t>
            </a:r>
            <a:r>
              <a:rPr lang="fi-FI" sz="1600" dirty="0" err="1"/>
              <a:t>perifyton</a:t>
            </a:r>
            <a:endParaRPr lang="fi-FI" sz="1600" dirty="0"/>
          </a:p>
          <a:p>
            <a:pPr lvl="1"/>
            <a:r>
              <a:rPr lang="fi-FI" sz="1600" dirty="0"/>
              <a:t>K-S ympäristötoimen kautta uimavesinäytteet ja leväseuranta</a:t>
            </a:r>
          </a:p>
        </p:txBody>
      </p:sp>
    </p:spTree>
    <p:extLst>
      <p:ext uri="{BB962C8B-B14F-4D97-AF65-F5344CB8AC3E}">
        <p14:creationId xmlns:p14="http://schemas.microsoft.com/office/powerpoint/2010/main" val="399271788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ADC7DF93-37C3-409B-9934-F5ABB2076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147" y="1311274"/>
            <a:ext cx="4004055" cy="2934068"/>
          </a:xfrm>
        </p:spPr>
        <p:txBody>
          <a:bodyPr/>
          <a:lstStyle/>
          <a:p>
            <a:r>
              <a:rPr lang="fi-FI" dirty="0"/>
              <a:t>Mittaukset hydrofoneilla 1-473 m etäisyydellä lautasta</a:t>
            </a:r>
          </a:p>
          <a:p>
            <a:pPr lvl="1"/>
            <a:r>
              <a:rPr lang="fi-FI" dirty="0"/>
              <a:t>Lähetystaajuus vaihteli välillä 24-57 kHz</a:t>
            </a:r>
          </a:p>
          <a:p>
            <a:r>
              <a:rPr lang="fi-FI" dirty="0"/>
              <a:t>Suurin intensiteetti 1 m etäisyydellä lautasta 3,76*10</a:t>
            </a:r>
            <a:r>
              <a:rPr lang="fi-FI" baseline="30000" dirty="0"/>
              <a:t>-5</a:t>
            </a:r>
            <a:r>
              <a:rPr lang="fi-FI" dirty="0"/>
              <a:t> W/cm</a:t>
            </a:r>
            <a:r>
              <a:rPr lang="fi-FI" baseline="30000" dirty="0"/>
              <a:t>2</a:t>
            </a:r>
          </a:p>
          <a:p>
            <a:pPr lvl="1"/>
            <a:r>
              <a:rPr lang="fi-FI" dirty="0"/>
              <a:t>Uimarannan edustalla 3.60*10</a:t>
            </a:r>
            <a:r>
              <a:rPr lang="fi-FI" baseline="30000" dirty="0"/>
              <a:t>-10</a:t>
            </a:r>
            <a:r>
              <a:rPr lang="fi-FI" dirty="0"/>
              <a:t> W/cm</a:t>
            </a:r>
            <a:r>
              <a:rPr lang="fi-FI" baseline="30000" dirty="0"/>
              <a:t>2</a:t>
            </a:r>
          </a:p>
          <a:p>
            <a:pPr lvl="2"/>
            <a:r>
              <a:rPr lang="fi-FI" dirty="0"/>
              <a:t>Alle tuhannesosa asetuksen* ultraäänialtistuksen raja-arvosta 0,05 W/cm</a:t>
            </a:r>
            <a:r>
              <a:rPr lang="fi-FI" baseline="30000" dirty="0"/>
              <a:t>2</a:t>
            </a:r>
          </a:p>
          <a:p>
            <a:endParaRPr lang="fi-FI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4AB7B2E6-90FD-4C1B-8C3A-05F163327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8</a:t>
            </a:fld>
            <a:endParaRPr lang="fi-FI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47AA0619-DF18-4405-B8AE-684D3647A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Ultraäänimittausten perusteella teho alhainen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0BA8998-895D-49AC-89D0-E9AAD80E2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202" y="1153743"/>
            <a:ext cx="4200001" cy="3151071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68072D58-9B2B-42A1-B3D6-4A7B579CF882}"/>
              </a:ext>
            </a:extLst>
          </p:cNvPr>
          <p:cNvSpPr txBox="1"/>
          <p:nvPr/>
        </p:nvSpPr>
        <p:spPr>
          <a:xfrm>
            <a:off x="5418331" y="4634190"/>
            <a:ext cx="3639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" dirty="0"/>
              <a:t>*</a:t>
            </a:r>
            <a:r>
              <a:rPr lang="fi-FI" sz="1000" b="0" i="0" dirty="0">
                <a:effectLst/>
                <a:latin typeface="Arial" panose="020B0604020202020204" pitchFamily="34" charset="0"/>
              </a:rPr>
              <a:t>Säteilylain perusteella annettu sosiaali- ja terveysministeriön</a:t>
            </a:r>
          </a:p>
          <a:p>
            <a:r>
              <a:rPr lang="fi-FI" sz="1000" dirty="0">
                <a:latin typeface="Arial" panose="020B0604020202020204" pitchFamily="34" charset="0"/>
              </a:rPr>
              <a:t>asetus</a:t>
            </a:r>
            <a:r>
              <a:rPr lang="fi-FI" sz="1000" b="0" i="0" dirty="0">
                <a:effectLst/>
                <a:latin typeface="Arial" panose="020B0604020202020204" pitchFamily="34" charset="0"/>
              </a:rPr>
              <a:t> (1045/2018), liite 3</a:t>
            </a:r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339056641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42B02-74FC-4320-A08D-C58DA89F77A2}" type="slidenum">
              <a:rPr lang="fi-FI" smtClean="0"/>
              <a:pPr/>
              <a:t>9</a:t>
            </a:fld>
            <a:endParaRPr lang="fi-FI"/>
          </a:p>
        </p:txBody>
      </p:sp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7815D7CB-4B98-478F-A580-01A02C7903F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6" r="12496"/>
          <a:stretch/>
        </p:blipFill>
        <p:spPr>
          <a:xfrm>
            <a:off x="4809994" y="560212"/>
            <a:ext cx="3734531" cy="3734531"/>
          </a:xfrm>
        </p:spPr>
      </p:pic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216CD45A-28F0-45F3-9ABE-7A7F39B10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7781858" y="4463985"/>
            <a:ext cx="538163" cy="1309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fi-FI"/>
            </a:defPPr>
            <a:lvl1pPr marL="0" algn="r" defTabSz="914400" rtl="0" eaLnBrk="1" latinLnBrk="0" hangingPunct="1">
              <a:defRPr sz="8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51AD14-124C-456D-A533-DA12B1993468}" type="datetime1">
              <a:rPr lang="fi-FI" smtClean="0">
                <a:solidFill>
                  <a:schemeClr val="bg1"/>
                </a:solidFill>
              </a:rPr>
              <a:pPr/>
              <a:t>28.9.2021</a:t>
            </a:fld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147F821B-D076-43BA-AD00-689C4CC67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19472" y="4462503"/>
            <a:ext cx="3281362" cy="1309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fi-FI"/>
            </a:defPPr>
            <a:lvl1pPr marL="0" algn="r" defTabSz="914400" rtl="0" eaLnBrk="1" latinLnBrk="0" hangingPunct="1">
              <a:defRPr sz="800" kern="1200" cap="all" baseline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cap="none" dirty="0">
                <a:solidFill>
                  <a:schemeClr val="bg1"/>
                </a:solidFill>
              </a:rPr>
              <a:t>Laura Härkönen, Suomen ympäristökeskus SYKE</a:t>
            </a:r>
          </a:p>
        </p:txBody>
      </p:sp>
      <p:sp>
        <p:nvSpPr>
          <p:cNvPr id="10" name="Otsikko 3">
            <a:extLst>
              <a:ext uri="{FF2B5EF4-FFF2-40B4-BE49-F238E27FC236}">
                <a16:creationId xmlns:a16="http://schemas.microsoft.com/office/drawing/2014/main" id="{1CC7B9CD-B1ED-4D68-85B0-221251154751}"/>
              </a:ext>
            </a:extLst>
          </p:cNvPr>
          <p:cNvSpPr txBox="1">
            <a:spLocks/>
          </p:cNvSpPr>
          <p:nvPr/>
        </p:nvSpPr>
        <p:spPr>
          <a:xfrm>
            <a:off x="1630065" y="1642247"/>
            <a:ext cx="3179929" cy="92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tabLst>
                <a:tab pos="714375" algn="l"/>
              </a:tabLst>
              <a:defRPr sz="2400" b="1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fi-FI" dirty="0"/>
              <a:t>Estikö ultraääni sinileväkukintojen muodostumisen Ahvenlammella?</a:t>
            </a:r>
          </a:p>
        </p:txBody>
      </p:sp>
      <p:sp>
        <p:nvSpPr>
          <p:cNvPr id="12" name="Otsikko 3">
            <a:extLst>
              <a:ext uri="{FF2B5EF4-FFF2-40B4-BE49-F238E27FC236}">
                <a16:creationId xmlns:a16="http://schemas.microsoft.com/office/drawing/2014/main" id="{D9995782-DAE0-428E-B0D4-901A4C461001}"/>
              </a:ext>
            </a:extLst>
          </p:cNvPr>
          <p:cNvSpPr txBox="1">
            <a:spLocks/>
          </p:cNvSpPr>
          <p:nvPr/>
        </p:nvSpPr>
        <p:spPr>
          <a:xfrm>
            <a:off x="1392071" y="3365240"/>
            <a:ext cx="3179929" cy="9295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tabLst>
                <a:tab pos="714375" algn="l"/>
              </a:tabLst>
              <a:defRPr sz="2400" b="1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fi-FI" sz="3200" dirty="0"/>
              <a:t>Ei.</a:t>
            </a:r>
          </a:p>
        </p:txBody>
      </p:sp>
    </p:spTree>
    <p:extLst>
      <p:ext uri="{BB962C8B-B14F-4D97-AF65-F5344CB8AC3E}">
        <p14:creationId xmlns:p14="http://schemas.microsoft.com/office/powerpoint/2010/main" val="15996836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SYKE PPT-POHJA 2017">
  <a:themeElements>
    <a:clrScheme name="SYKE">
      <a:dk1>
        <a:sysClr val="windowText" lastClr="000000"/>
      </a:dk1>
      <a:lt1>
        <a:sysClr val="window" lastClr="FFFFFF"/>
      </a:lt1>
      <a:dk2>
        <a:srgbClr val="68A8AA"/>
      </a:dk2>
      <a:lt2>
        <a:srgbClr val="9DCFEF"/>
      </a:lt2>
      <a:accent1>
        <a:srgbClr val="ABA395"/>
      </a:accent1>
      <a:accent2>
        <a:srgbClr val="D5A315"/>
      </a:accent2>
      <a:accent3>
        <a:srgbClr val="827C71"/>
      </a:accent3>
      <a:accent4>
        <a:srgbClr val="BBC122"/>
      </a:accent4>
      <a:accent5>
        <a:srgbClr val="BF621E"/>
      </a:accent5>
      <a:accent6>
        <a:srgbClr val="9D7B25"/>
      </a:accent6>
      <a:hlink>
        <a:srgbClr val="4F8083"/>
      </a:hlink>
      <a:folHlink>
        <a:srgbClr val="68A8AA"/>
      </a:folHlink>
    </a:clrScheme>
    <a:fontScheme name="SYK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YKE_ppt-pohja_FIN_16-9.pptx" id="{26365F77-DB42-43B6-B710-4AD25898F694}" vid="{D6CC6AEB-B971-4AF2-AF54-02DB44606FA4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F7DB880163C0347A7A53A929637A1A0" ma:contentTypeVersion="2" ma:contentTypeDescription="Luo uusi asiakirja." ma:contentTypeScope="" ma:versionID="22c11c83e78a1924025590925d2d6375">
  <xsd:schema xmlns:xsd="http://www.w3.org/2001/XMLSchema" xmlns:xs="http://www.w3.org/2001/XMLSchema" xmlns:p="http://schemas.microsoft.com/office/2006/metadata/properties" xmlns:ns2="a6a23f2e-7bc5-49e2-8a1f-2a7c97658e41" targetNamespace="http://schemas.microsoft.com/office/2006/metadata/properties" ma:root="true" ma:fieldsID="993b0d59d3aa978f34143c9c95bedb96" ns2:_="">
    <xsd:import namespace="a6a23f2e-7bc5-49e2-8a1f-2a7c97658e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a23f2e-7bc5-49e2-8a1f-2a7c97658e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F0AC72-BFD8-486B-829B-6865201F47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a23f2e-7bc5-49e2-8a1f-2a7c97658e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967BD5-5075-43A4-84F4-DD3ED941DD36}">
  <ds:schemaRefs>
    <ds:schemaRef ds:uri="a6a23f2e-7bc5-49e2-8a1f-2a7c97658e41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2A0C3E3-97E7-4ED1-A393-0939F091DD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SYKE_ppt-pohja_FIN_16-9</Template>
  <TotalTime>979</TotalTime>
  <Words>711</Words>
  <Application>Microsoft Office PowerPoint</Application>
  <PresentationFormat>Näytössä katseltava esitys (16:9)</PresentationFormat>
  <Paragraphs>153</Paragraphs>
  <Slides>14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Courier New</vt:lpstr>
      <vt:lpstr>Futura Bk BT</vt:lpstr>
      <vt:lpstr>Tahoma</vt:lpstr>
      <vt:lpstr>SYKE PPT-POHJA 2017</vt:lpstr>
      <vt:lpstr>Sinilevien ultraäänitorjunnan vaikutukset plankton- yhteisöön</vt:lpstr>
      <vt:lpstr>Sinilevät luonnollinen osa vesiympäristöjä</vt:lpstr>
      <vt:lpstr>Jäppilässä osakaskunta kokeili ultraääntä sinilevien torjunnassa</vt:lpstr>
      <vt:lpstr>Tieto ultraäänen vaikutuksista puutteellista</vt:lpstr>
      <vt:lpstr>PowerPoint-esitys</vt:lpstr>
      <vt:lpstr>Tutkimusaika ja -kohde</vt:lpstr>
      <vt:lpstr>Tutkimuksen toteutus</vt:lpstr>
      <vt:lpstr>Ultraäänimittausten perusteella teho alhainen</vt:lpstr>
      <vt:lpstr>PowerPoint-esitys</vt:lpstr>
      <vt:lpstr>Ahvenlampi Hiidenlampea ravinteikkaampi</vt:lpstr>
      <vt:lpstr>PowerPoint-esitys</vt:lpstr>
      <vt:lpstr>Oleellista puuttua seurausten sijaan rehevöitymisen syyhyn</vt:lpstr>
      <vt:lpstr>Vaikutukset planktonyhteisöön ratkeavat hankkeen edetessä 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Härkönen Laura</dc:creator>
  <cp:lastModifiedBy>Härkönen Laura</cp:lastModifiedBy>
  <cp:revision>67</cp:revision>
  <dcterms:created xsi:type="dcterms:W3CDTF">2021-02-10T10:56:36Z</dcterms:created>
  <dcterms:modified xsi:type="dcterms:W3CDTF">2021-09-28T04:55:18Z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0x0101001F7DB880163C0347A7A53A929637A1A0</vt:lpwstr>
  </property>
</Properties>
</file>